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7" r:id="rId1"/>
  </p:sldMasterIdLst>
  <p:sldIdLst>
    <p:sldId id="256" r:id="rId2"/>
    <p:sldId id="257" r:id="rId3"/>
    <p:sldId id="258" r:id="rId4"/>
    <p:sldId id="259" r:id="rId5"/>
    <p:sldId id="273" r:id="rId6"/>
    <p:sldId id="272" r:id="rId7"/>
    <p:sldId id="271" r:id="rId8"/>
    <p:sldId id="275" r:id="rId9"/>
    <p:sldId id="269" r:id="rId10"/>
    <p:sldId id="268" r:id="rId11"/>
    <p:sldId id="267" r:id="rId12"/>
    <p:sldId id="266" r:id="rId13"/>
    <p:sldId id="265" r:id="rId14"/>
    <p:sldId id="264" r:id="rId15"/>
    <p:sldId id="263" r:id="rId16"/>
    <p:sldId id="262" r:id="rId17"/>
    <p:sldId id="261" r:id="rId18"/>
    <p:sldId id="260" r:id="rId19"/>
    <p:sldId id="276" r:id="rId20"/>
    <p:sldId id="277" r:id="rId21"/>
    <p:sldId id="278" r:id="rId22"/>
    <p:sldId id="279" r:id="rId23"/>
    <p:sldId id="280" r:id="rId24"/>
    <p:sldId id="281" r:id="rId25"/>
    <p:sldId id="282" r:id="rId26"/>
    <p:sldId id="274"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76" d="100"/>
          <a:sy n="76" d="100"/>
        </p:scale>
        <p:origin x="-44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172557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3ED63C-E81E-4ADF-BF3C-B1296BB4BB91}" type="datetimeFigureOut">
              <a:rPr lang="tr-TR" smtClean="0"/>
              <a:t>7.8.2020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117964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60812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243833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276664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36592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2890294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242410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302864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284914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B3ED63C-E81E-4ADF-BF3C-B1296BB4BB91}" type="datetimeFigureOut">
              <a:rPr lang="tr-TR" smtClean="0"/>
              <a:t>7.8.2020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36390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B3ED63C-E81E-4ADF-BF3C-B1296BB4BB91}" type="datetimeFigureOut">
              <a:rPr lang="tr-TR" smtClean="0"/>
              <a:t>7.8.2020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170751767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B3ED63C-E81E-4ADF-BF3C-B1296BB4BB91}" type="datetimeFigureOut">
              <a:rPr lang="tr-TR" smtClean="0"/>
              <a:t>7.8.2020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78971668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B3ED63C-E81E-4ADF-BF3C-B1296BB4BB91}" type="datetimeFigureOut">
              <a:rPr lang="tr-TR" smtClean="0"/>
              <a:t>7.8.2020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319653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ED63C-E81E-4ADF-BF3C-B1296BB4BB91}" type="datetimeFigureOut">
              <a:rPr lang="tr-TR" smtClean="0"/>
              <a:t>7.8.2020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180034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3ED63C-E81E-4ADF-BF3C-B1296BB4BB91}" type="datetimeFigureOut">
              <a:rPr lang="tr-TR" smtClean="0"/>
              <a:t>7.8.2020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71068347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B3ED63C-E81E-4ADF-BF3C-B1296BB4BB91}" type="datetimeFigureOut">
              <a:rPr lang="tr-TR" smtClean="0"/>
              <a:t>7.8.2020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7BCA85-B3B9-4EF1-8DE8-3A981E2531D8}" type="slidenum">
              <a:rPr lang="tr-TR" smtClean="0"/>
              <a:t>‹#›</a:t>
            </a:fld>
            <a:endParaRPr lang="tr-TR"/>
          </a:p>
        </p:txBody>
      </p:sp>
    </p:spTree>
    <p:extLst>
      <p:ext uri="{BB962C8B-B14F-4D97-AF65-F5344CB8AC3E}">
        <p14:creationId xmlns:p14="http://schemas.microsoft.com/office/powerpoint/2010/main" val="131433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3ED63C-E81E-4ADF-BF3C-B1296BB4BB91}" type="datetimeFigureOut">
              <a:rPr lang="tr-TR" smtClean="0"/>
              <a:t>7.8.2020</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7BCA85-B3B9-4EF1-8DE8-3A981E2531D8}" type="slidenum">
              <a:rPr lang="tr-TR" smtClean="0"/>
              <a:t>‹#›</a:t>
            </a:fld>
            <a:endParaRPr lang="tr-TR"/>
          </a:p>
        </p:txBody>
      </p:sp>
    </p:spTree>
    <p:extLst>
      <p:ext uri="{BB962C8B-B14F-4D97-AF65-F5344CB8AC3E}">
        <p14:creationId xmlns:p14="http://schemas.microsoft.com/office/powerpoint/2010/main" val="1038241018"/>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3" r:id="rId16"/>
    <p:sldLayoutId id="214748450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33995" y="445470"/>
            <a:ext cx="9144000" cy="1953346"/>
          </a:xfrm>
        </p:spPr>
        <p:txBody>
          <a:bodyPr>
            <a:normAutofit/>
          </a:bodyPr>
          <a:lstStyle/>
          <a:p>
            <a:pPr algn="ctr"/>
            <a:r>
              <a:rPr lang="tr-TR" sz="3600" b="1" dirty="0" smtClean="0">
                <a:solidFill>
                  <a:schemeClr val="bg2">
                    <a:lumMod val="10000"/>
                  </a:schemeClr>
                </a:solidFill>
                <a:latin typeface="Arial" panose="020B0604020202020204" pitchFamily="34" charset="0"/>
                <a:cs typeface="Arial" panose="020B0604020202020204" pitchFamily="34" charset="0"/>
              </a:rPr>
              <a:t>KAHRAMANMARAŞ</a:t>
            </a:r>
            <a:br>
              <a:rPr lang="tr-TR" sz="3600" b="1" dirty="0" smtClean="0">
                <a:solidFill>
                  <a:schemeClr val="bg2">
                    <a:lumMod val="10000"/>
                  </a:schemeClr>
                </a:solidFill>
                <a:latin typeface="Arial" panose="020B0604020202020204" pitchFamily="34" charset="0"/>
                <a:cs typeface="Arial" panose="020B0604020202020204" pitchFamily="34" charset="0"/>
              </a:rPr>
            </a:br>
            <a:r>
              <a:rPr lang="tr-TR" sz="3600" b="1" dirty="0" smtClean="0">
                <a:solidFill>
                  <a:schemeClr val="bg2">
                    <a:lumMod val="10000"/>
                  </a:schemeClr>
                </a:solidFill>
                <a:latin typeface="Arial" panose="020B0604020202020204" pitchFamily="34" charset="0"/>
                <a:cs typeface="Arial" panose="020B0604020202020204" pitchFamily="34" charset="0"/>
              </a:rPr>
              <a:t>İL MİLLİ EĞİTİM MÜDÜRLÜĞÜ</a:t>
            </a:r>
            <a:br>
              <a:rPr lang="tr-TR" sz="3600" b="1" dirty="0" smtClean="0">
                <a:solidFill>
                  <a:schemeClr val="bg2">
                    <a:lumMod val="10000"/>
                  </a:schemeClr>
                </a:solidFill>
                <a:latin typeface="Arial" panose="020B0604020202020204" pitchFamily="34" charset="0"/>
                <a:cs typeface="Arial" panose="020B0604020202020204" pitchFamily="34" charset="0"/>
              </a:rPr>
            </a:br>
            <a:r>
              <a:rPr lang="tr-TR" sz="3600" b="1" dirty="0" smtClean="0">
                <a:solidFill>
                  <a:schemeClr val="bg2">
                    <a:lumMod val="10000"/>
                  </a:schemeClr>
                </a:solidFill>
                <a:latin typeface="Arial" panose="020B0604020202020204" pitchFamily="34" charset="0"/>
                <a:cs typeface="Arial" panose="020B0604020202020204" pitchFamily="34" charset="0"/>
              </a:rPr>
              <a:t>İŞYERİ SAĞLIK VE GÜVENLİK BİRİMİ</a:t>
            </a:r>
            <a:endParaRPr lang="tr-TR" sz="3600" b="1" dirty="0">
              <a:solidFill>
                <a:schemeClr val="bg2">
                  <a:lumMod val="10000"/>
                </a:schemeClr>
              </a:solidFill>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a:xfrm>
            <a:off x="1642754" y="2529444"/>
            <a:ext cx="9322130" cy="3811979"/>
          </a:xfrm>
        </p:spPr>
        <p:txBody>
          <a:bodyPr>
            <a:normAutofit/>
          </a:bodyPr>
          <a:lstStyle/>
          <a:p>
            <a:endParaRPr lang="tr-TR" sz="3600" b="1" dirty="0" smtClean="0"/>
          </a:p>
          <a:p>
            <a:pPr algn="ctr"/>
            <a:r>
              <a:rPr lang="tr-TR" sz="3500" b="1" dirty="0" smtClean="0">
                <a:solidFill>
                  <a:schemeClr val="accent1">
                    <a:lumMod val="50000"/>
                  </a:schemeClr>
                </a:solidFill>
              </a:rPr>
              <a:t>EĞİTİM KURUMLARINDA HİJYEN ŞARTLARININ GELİŞTİRİLMESİ ve ENFEKSİYON ÖNLEME STANDARDI </a:t>
            </a:r>
          </a:p>
          <a:p>
            <a:pPr algn="ctr"/>
            <a:r>
              <a:rPr lang="tr-TR" sz="4800" dirty="0" smtClean="0">
                <a:solidFill>
                  <a:srgbClr val="FF0000"/>
                </a:solidFill>
                <a:latin typeface="Arial Black" panose="020B0A04020102020204" pitchFamily="34" charset="0"/>
              </a:rPr>
              <a:t>OKULUM TEMİZ </a:t>
            </a:r>
            <a:r>
              <a:rPr lang="tr-TR" sz="4800" dirty="0" smtClean="0">
                <a:solidFill>
                  <a:srgbClr val="FF0000"/>
                </a:solidFill>
                <a:latin typeface="Arial Black" panose="020B0A04020102020204" pitchFamily="34" charset="0"/>
              </a:rPr>
              <a:t>BELGESİ </a:t>
            </a:r>
            <a:r>
              <a:rPr lang="tr-TR" sz="2800" dirty="0" smtClean="0">
                <a:solidFill>
                  <a:schemeClr val="bg2">
                    <a:lumMod val="10000"/>
                  </a:schemeClr>
                </a:solidFill>
                <a:latin typeface="Arial Black" panose="020B0A04020102020204" pitchFamily="34" charset="0"/>
              </a:rPr>
              <a:t>OKUL MÜDÜRLERİ EĞİTİMİ SUNUSU</a:t>
            </a:r>
            <a:endParaRPr lang="tr-TR" sz="2800" dirty="0">
              <a:solidFill>
                <a:schemeClr val="bg2">
                  <a:lumMod val="10000"/>
                </a:schemeClr>
              </a:solidFill>
              <a:latin typeface="Arial Black" panose="020B0A04020102020204" pitchFamily="34" charset="0"/>
            </a:endParaRPr>
          </a:p>
        </p:txBody>
      </p:sp>
    </p:spTree>
    <p:extLst>
      <p:ext uri="{BB962C8B-B14F-4D97-AF65-F5344CB8AC3E}">
        <p14:creationId xmlns:p14="http://schemas.microsoft.com/office/powerpoint/2010/main" val="1955413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1998"/>
            <a:ext cx="10515600" cy="691779"/>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981550" y="1307887"/>
            <a:ext cx="6897321" cy="5055335"/>
          </a:xfrm>
        </p:spPr>
        <p:txBody>
          <a:bodyPr>
            <a:normAutofit lnSpcReduction="10000"/>
          </a:bodyPr>
          <a:lstStyle/>
          <a:p>
            <a:r>
              <a:rPr lang="tr-TR" sz="3600" dirty="0" smtClean="0">
                <a:latin typeface="Arial" panose="020B0604020202020204" pitchFamily="34" charset="0"/>
                <a:cs typeface="Arial" panose="020B0604020202020204" pitchFamily="34" charset="0"/>
              </a:rPr>
              <a:t>Okullarımızdaki idarecilerimizin bu kılavuzu dikkatlice okumaları ve kılavuzdaki tedbirleri </a:t>
            </a:r>
            <a:r>
              <a:rPr lang="tr-TR" sz="3600" b="1" dirty="0" smtClean="0">
                <a:solidFill>
                  <a:srgbClr val="FF0000"/>
                </a:solidFill>
                <a:latin typeface="Arial" panose="020B0604020202020204" pitchFamily="34" charset="0"/>
                <a:cs typeface="Arial" panose="020B0604020202020204" pitchFamily="34" charset="0"/>
              </a:rPr>
              <a:t>«Enfeksiyon Önleme ve Kontrol Eylem Planı» </a:t>
            </a:r>
            <a:r>
              <a:rPr lang="tr-TR" sz="3600" dirty="0" smtClean="0">
                <a:latin typeface="Arial" panose="020B0604020202020204" pitchFamily="34" charset="0"/>
                <a:cs typeface="Arial" panose="020B0604020202020204" pitchFamily="34" charset="0"/>
              </a:rPr>
              <a:t>hazırlayarak kurumlarında uygulamaları, anlaşılmayan kısımlar için İlçe İSG Büro Yöneticilerimizin rehberliğinden faydalanmaları gerekmektedir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425" y="1878904"/>
            <a:ext cx="3473173" cy="216700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971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68027"/>
          </a:xfrm>
        </p:spPr>
        <p:txBody>
          <a:bodyPr>
            <a:normAutofit/>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160060" y="1064712"/>
            <a:ext cx="6681233" cy="5793288"/>
          </a:xfrm>
        </p:spPr>
        <p:txBody>
          <a:bodyPr>
            <a:noAutofit/>
          </a:bodyPr>
          <a:lstStyle/>
          <a:p>
            <a:r>
              <a:rPr lang="tr-TR" sz="2800" dirty="0" smtClean="0">
                <a:solidFill>
                  <a:srgbClr val="00B0F0"/>
                </a:solidFill>
                <a:latin typeface="Arial" panose="020B0604020202020204" pitchFamily="34" charset="0"/>
                <a:cs typeface="Arial" panose="020B0604020202020204" pitchFamily="34" charset="0"/>
              </a:rPr>
              <a:t>Eylem planında,</a:t>
            </a:r>
          </a:p>
          <a:p>
            <a:r>
              <a:rPr lang="tr-TR" sz="2800" dirty="0" smtClean="0">
                <a:latin typeface="Arial" panose="020B0604020202020204" pitchFamily="34" charset="0"/>
                <a:cs typeface="Arial" panose="020B0604020202020204" pitchFamily="34" charset="0"/>
              </a:rPr>
              <a:t> ● Dezenfektanların nerede bulunacağı,</a:t>
            </a:r>
          </a:p>
          <a:p>
            <a:r>
              <a:rPr lang="tr-TR" sz="2800" dirty="0" smtClean="0">
                <a:latin typeface="Arial" panose="020B0604020202020204" pitchFamily="34" charset="0"/>
                <a:cs typeface="Arial" panose="020B0604020202020204" pitchFamily="34" charset="0"/>
              </a:rPr>
              <a:t> ● Okula girişte hangi kontrollerin yapılacağı, </a:t>
            </a:r>
          </a:p>
          <a:p>
            <a:r>
              <a:rPr lang="tr-TR" sz="2800" dirty="0" smtClean="0">
                <a:latin typeface="Arial" panose="020B0604020202020204" pitchFamily="34" charset="0"/>
                <a:cs typeface="Arial" panose="020B0604020202020204" pitchFamily="34" charset="0"/>
              </a:rPr>
              <a:t>● Sınıflarda sıra dizilimi ve yerleşim planı detayları, havalandırmanın nasıl sağlanacağı, </a:t>
            </a:r>
          </a:p>
          <a:p>
            <a:r>
              <a:rPr lang="tr-TR" sz="2800" dirty="0" smtClean="0">
                <a:latin typeface="Arial" panose="020B0604020202020204" pitchFamily="34" charset="0"/>
                <a:cs typeface="Arial" panose="020B0604020202020204" pitchFamily="34" charset="0"/>
              </a:rPr>
              <a:t>● Şüpheli bir durumla karşılaşıldığında uygun alanın belirlenerek ilgili kişilerini izole edilmesi vb. gibi bilgilerin tespit edilmesi gerekmektedir.</a:t>
            </a:r>
            <a:endParaRPr lang="tr-TR" sz="28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079" y="1324082"/>
            <a:ext cx="4108537" cy="4040246"/>
          </a:xfrm>
          <a:prstGeom prst="rect">
            <a:avLst/>
          </a:prstGeom>
        </p:spPr>
      </p:pic>
    </p:spTree>
    <p:extLst>
      <p:ext uri="{BB962C8B-B14F-4D97-AF65-F5344CB8AC3E}">
        <p14:creationId xmlns:p14="http://schemas.microsoft.com/office/powerpoint/2010/main" val="43056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44278"/>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484310" y="1009404"/>
            <a:ext cx="10707690" cy="5848595"/>
          </a:xfrm>
        </p:spPr>
        <p:txBody>
          <a:bodyPr>
            <a:normAutofit/>
          </a:bodyPr>
          <a:lstStyle/>
          <a:p>
            <a:r>
              <a:rPr lang="tr-TR" sz="3200" dirty="0" smtClean="0">
                <a:latin typeface="Arial" panose="020B0604020202020204" pitchFamily="34" charset="0"/>
                <a:cs typeface="Arial" panose="020B0604020202020204" pitchFamily="34" charset="0"/>
              </a:rPr>
              <a:t>Çocuklarımızı okula taşıyan servisler de dahil olmak üzere derslikler, oyun alanları, laboratuvarlar, öğretmen odaları ve yemekhaneler gibi tüm bölümlerde hijyenik koşulların sağlanıp planlı olarak sürdürülmesi gerekmektedir. </a:t>
            </a:r>
          </a:p>
          <a:p>
            <a:pPr marL="0" indent="0">
              <a:buNone/>
            </a:pPr>
            <a:r>
              <a:rPr lang="tr-TR" sz="3200" dirty="0">
                <a:latin typeface="Arial" panose="020B0604020202020204" pitchFamily="34" charset="0"/>
                <a:cs typeface="Arial" panose="020B0604020202020204" pitchFamily="34" charset="0"/>
              </a:rPr>
              <a:t>	</a:t>
            </a:r>
            <a:r>
              <a:rPr lang="tr-TR" sz="3200" dirty="0" smtClean="0">
                <a:latin typeface="Arial" panose="020B0604020202020204" pitchFamily="34" charset="0"/>
                <a:cs typeface="Arial" panose="020B0604020202020204" pitchFamily="34" charset="0"/>
              </a:rPr>
              <a:t>Ayrıca her okulumuzun kendi </a:t>
            </a:r>
            <a:r>
              <a:rPr lang="tr-TR" sz="3200" dirty="0" smtClean="0">
                <a:solidFill>
                  <a:srgbClr val="FF0000"/>
                </a:solidFill>
                <a:latin typeface="Arial" panose="020B0604020202020204" pitchFamily="34" charset="0"/>
                <a:cs typeface="Arial" panose="020B0604020202020204" pitchFamily="34" charset="0"/>
              </a:rPr>
              <a:t>risk analizlerini </a:t>
            </a:r>
            <a:r>
              <a:rPr lang="tr-TR" sz="3200" dirty="0" smtClean="0">
                <a:latin typeface="Arial" panose="020B0604020202020204" pitchFamily="34" charset="0"/>
                <a:cs typeface="Arial" panose="020B0604020202020204" pitchFamily="34" charset="0"/>
              </a:rPr>
              <a:t>de yapması gerekmektedir. Uygulama aşamasına geçen okullar, öz değerlendirmelerini tamamladıktan sonra sistem üzerinden başvuruda bulunabileceklerdir.</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987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73026"/>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470662" y="1042915"/>
            <a:ext cx="4916490" cy="5958386"/>
          </a:xfrm>
        </p:spPr>
        <p:txBody>
          <a:bodyPr>
            <a:normAutofit/>
          </a:bodyPr>
          <a:lstStyle/>
          <a:p>
            <a:r>
              <a:rPr lang="tr-TR" sz="3200" dirty="0" smtClean="0">
                <a:latin typeface="Arial" panose="020B0604020202020204" pitchFamily="34" charset="0"/>
                <a:cs typeface="Arial" panose="020B0604020202020204" pitchFamily="34" charset="0"/>
              </a:rPr>
              <a:t>Okullarımız belgelendirme Başvurusu öncesinde kurumun kılavuz şartlarına uygunluğunu, kılavuz ekinde yer alan  </a:t>
            </a:r>
            <a:r>
              <a:rPr lang="tr-TR" sz="3200" dirty="0" smtClean="0">
                <a:solidFill>
                  <a:srgbClr val="FF0000"/>
                </a:solidFill>
                <a:latin typeface="Arial" panose="020B0604020202020204" pitchFamily="34" charset="0"/>
                <a:cs typeface="Arial" panose="020B0604020202020204" pitchFamily="34" charset="0"/>
              </a:rPr>
              <a:t>«Öz Değerlendirme Soru Listesi»</a:t>
            </a:r>
            <a:r>
              <a:rPr lang="tr-TR" sz="3200" dirty="0" smtClean="0">
                <a:latin typeface="Arial" panose="020B0604020202020204" pitchFamily="34" charset="0"/>
                <a:cs typeface="Arial" panose="020B0604020202020204" pitchFamily="34" charset="0"/>
              </a:rPr>
              <a:t> ile gözden geçirmeleri gerekmektedir.</a:t>
            </a:r>
            <a:endParaRPr lang="tr-TR"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233" y="1042916"/>
            <a:ext cx="5381767" cy="5815084"/>
          </a:xfrm>
          <a:prstGeom prst="rect">
            <a:avLst/>
          </a:prstGeom>
        </p:spPr>
      </p:pic>
    </p:spTree>
    <p:extLst>
      <p:ext uri="{BB962C8B-B14F-4D97-AF65-F5344CB8AC3E}">
        <p14:creationId xmlns:p14="http://schemas.microsoft.com/office/powerpoint/2010/main" val="104085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5524"/>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334185" y="1425053"/>
            <a:ext cx="10198174" cy="4771031"/>
          </a:xfrm>
        </p:spPr>
        <p:txBody>
          <a:bodyPr>
            <a:normAutofit/>
          </a:bodyPr>
          <a:lstStyle/>
          <a:p>
            <a:r>
              <a:rPr lang="tr-TR" sz="3600" dirty="0" smtClean="0">
                <a:latin typeface="Arial" panose="020B0604020202020204" pitchFamily="34" charset="0"/>
                <a:cs typeface="Arial" panose="020B0604020202020204" pitchFamily="34" charset="0"/>
              </a:rPr>
              <a:t>Okullarımız; belgelendirme başvurularını 4 Ağustos 2020 tarihinden itibaren, </a:t>
            </a:r>
            <a:r>
              <a:rPr lang="tr-TR" sz="3600" dirty="0" smtClean="0">
                <a:solidFill>
                  <a:srgbClr val="FF0000"/>
                </a:solidFill>
                <a:latin typeface="Arial" panose="020B0604020202020204" pitchFamily="34" charset="0"/>
                <a:cs typeface="Arial" panose="020B0604020202020204" pitchFamily="34" charset="0"/>
              </a:rPr>
              <a:t>«Okulum Temiz Belgelendirme Başvuru Formu» </a:t>
            </a:r>
            <a:r>
              <a:rPr lang="tr-TR" sz="3600" dirty="0" err="1" smtClean="0">
                <a:latin typeface="Arial" panose="020B0604020202020204" pitchFamily="34" charset="0"/>
                <a:cs typeface="Arial" panose="020B0604020202020204" pitchFamily="34" charset="0"/>
              </a:rPr>
              <a:t>na</a:t>
            </a:r>
            <a:r>
              <a:rPr lang="tr-TR" sz="3600" dirty="0" smtClean="0">
                <a:latin typeface="Arial" panose="020B0604020202020204" pitchFamily="34" charset="0"/>
                <a:cs typeface="Arial" panose="020B0604020202020204" pitchFamily="34" charset="0"/>
              </a:rPr>
              <a:t> uygun olarak </a:t>
            </a:r>
            <a:r>
              <a:rPr lang="tr-TR" sz="3600" dirty="0" smtClean="0">
                <a:solidFill>
                  <a:srgbClr val="0070C0"/>
                </a:solidFill>
                <a:latin typeface="Arial" panose="020B0604020202020204" pitchFamily="34" charset="0"/>
                <a:cs typeface="Arial" panose="020B0604020202020204" pitchFamily="34" charset="0"/>
              </a:rPr>
              <a:t>http://merkezisgb.meb.gov.tr/belgelendirme </a:t>
            </a:r>
            <a:r>
              <a:rPr lang="tr-TR" sz="3600" dirty="0" smtClean="0">
                <a:latin typeface="Arial" panose="020B0604020202020204" pitchFamily="34" charset="0"/>
                <a:cs typeface="Arial" panose="020B0604020202020204" pitchFamily="34" charset="0"/>
              </a:rPr>
              <a:t>adresindeki </a:t>
            </a:r>
            <a:r>
              <a:rPr lang="tr-TR" sz="3600" dirty="0" smtClean="0">
                <a:solidFill>
                  <a:srgbClr val="FF0000"/>
                </a:solidFill>
                <a:latin typeface="Arial" panose="020B0604020202020204" pitchFamily="34" charset="0"/>
                <a:cs typeface="Arial" panose="020B0604020202020204" pitchFamily="34" charset="0"/>
              </a:rPr>
              <a:t>«Yönetim Sistemi Belgelendirme </a:t>
            </a:r>
            <a:r>
              <a:rPr lang="tr-TR" sz="3600" dirty="0" err="1" smtClean="0">
                <a:solidFill>
                  <a:srgbClr val="FF0000"/>
                </a:solidFill>
                <a:latin typeface="Arial" panose="020B0604020202020204" pitchFamily="34" charset="0"/>
                <a:cs typeface="Arial" panose="020B0604020202020204" pitchFamily="34" charset="0"/>
              </a:rPr>
              <a:t>Portalı</a:t>
            </a:r>
            <a:r>
              <a:rPr lang="tr-TR" sz="3600" dirty="0" smtClean="0">
                <a:solidFill>
                  <a:srgbClr val="FF0000"/>
                </a:solidFill>
                <a:latin typeface="Arial" panose="020B0604020202020204" pitchFamily="34" charset="0"/>
                <a:cs typeface="Arial" panose="020B0604020202020204" pitchFamily="34" charset="0"/>
              </a:rPr>
              <a:t>» </a:t>
            </a:r>
            <a:r>
              <a:rPr lang="tr-TR" sz="3600" dirty="0" smtClean="0">
                <a:latin typeface="Arial" panose="020B0604020202020204" pitchFamily="34" charset="0"/>
                <a:cs typeface="Arial" panose="020B0604020202020204" pitchFamily="34" charset="0"/>
              </a:rPr>
              <a:t>üzerinden yapacaktır.</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134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2791" y="105819"/>
            <a:ext cx="10515600" cy="525524"/>
          </a:xfrm>
        </p:spPr>
        <p:txBody>
          <a:bodyPr/>
          <a:lstStyle/>
          <a:p>
            <a:r>
              <a:rPr lang="tr-TR" sz="2800" i="1" dirty="0" smtClean="0">
                <a:solidFill>
                  <a:srgbClr val="0070C0"/>
                </a:solidFill>
                <a:latin typeface="Arial Black" panose="020B0A04020102020204" pitchFamily="34" charset="0"/>
              </a:rPr>
              <a:t>SİSTEME BURADAN GİRİŞ YAPACAĞIZ</a:t>
            </a:r>
            <a:endParaRPr lang="tr-TR" dirty="0"/>
          </a:p>
        </p:txBody>
      </p:sp>
      <p:pic>
        <p:nvPicPr>
          <p:cNvPr id="5" name="İçerik Yer Tutucusu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395635" y="792992"/>
            <a:ext cx="10771821" cy="6065008"/>
          </a:xfrm>
          <a:prstGeom prst="rect">
            <a:avLst/>
          </a:prstGeom>
        </p:spPr>
      </p:pic>
    </p:spTree>
    <p:extLst>
      <p:ext uri="{BB962C8B-B14F-4D97-AF65-F5344CB8AC3E}">
        <p14:creationId xmlns:p14="http://schemas.microsoft.com/office/powerpoint/2010/main" val="3679965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25524"/>
          </a:xfrm>
        </p:spPr>
        <p:txBody>
          <a:bodyPr/>
          <a:lstStyle/>
          <a:p>
            <a:r>
              <a:rPr lang="tr-TR" sz="2800" i="1" dirty="0" smtClean="0">
                <a:solidFill>
                  <a:srgbClr val="0070C0"/>
                </a:solidFill>
                <a:latin typeface="Arial Black" panose="020B0A04020102020204" pitchFamily="34" charset="0"/>
              </a:rPr>
              <a:t>SİSTEME YÜKLENECEK BELGELER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1" y="1174271"/>
            <a:ext cx="6031495" cy="568372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406" y="1158569"/>
            <a:ext cx="5419594" cy="5580433"/>
          </a:xfrm>
          <a:prstGeom prst="rect">
            <a:avLst/>
          </a:prstGeom>
        </p:spPr>
      </p:pic>
    </p:spTree>
    <p:extLst>
      <p:ext uri="{BB962C8B-B14F-4D97-AF65-F5344CB8AC3E}">
        <p14:creationId xmlns:p14="http://schemas.microsoft.com/office/powerpoint/2010/main" val="163367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08652"/>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416071" y="1138450"/>
            <a:ext cx="10666747" cy="5719550"/>
          </a:xfrm>
        </p:spPr>
        <p:txBody>
          <a:bodyPr>
            <a:normAutofit/>
          </a:bodyPr>
          <a:lstStyle/>
          <a:p>
            <a:r>
              <a:rPr lang="tr-TR" sz="3600" dirty="0" smtClean="0">
                <a:latin typeface="Arial" panose="020B0604020202020204" pitchFamily="34" charset="0"/>
                <a:cs typeface="Arial" panose="020B0604020202020204" pitchFamily="34" charset="0"/>
              </a:rPr>
              <a:t>Sistemden, belgelendirme başvurusu kabul edilen okul/kurumlarımızın belgelendirme süreçleri, Bakanlığımız Standardizasyon ve Kalite Hizmet Birimi koordinasyonunda </a:t>
            </a:r>
            <a:r>
              <a:rPr lang="tr-TR" sz="3600" dirty="0" smtClean="0">
                <a:solidFill>
                  <a:srgbClr val="0070C0"/>
                </a:solidFill>
                <a:latin typeface="Arial" panose="020B0604020202020204" pitchFamily="34" charset="0"/>
                <a:cs typeface="Arial" panose="020B0604020202020204" pitchFamily="34" charset="0"/>
              </a:rPr>
              <a:t>Müdürlüğümüz İşyeri Sağlık ve Güvenlik Birimince</a:t>
            </a:r>
            <a:r>
              <a:rPr lang="tr-TR" sz="3600" dirty="0" smtClean="0">
                <a:latin typeface="Arial" panose="020B0604020202020204" pitchFamily="34" charset="0"/>
                <a:cs typeface="Arial" panose="020B0604020202020204" pitchFamily="34" charset="0"/>
              </a:rPr>
              <a:t> belgelendirme programına uygun olarak yürütülecektir.</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83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42397"/>
          </a:xfrm>
        </p:spPr>
        <p:txBody>
          <a:bodyPr>
            <a:normAutofit fontScale="90000"/>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163676" y="897575"/>
            <a:ext cx="5963634" cy="5830770"/>
          </a:xfrm>
        </p:spPr>
        <p:txBody>
          <a:bodyPr>
            <a:normAutofit/>
          </a:bodyPr>
          <a:lstStyle/>
          <a:p>
            <a:r>
              <a:rPr lang="tr-TR" sz="2400" dirty="0" smtClean="0">
                <a:latin typeface="Arial" panose="020B0604020202020204" pitchFamily="34" charset="0"/>
                <a:cs typeface="Arial" panose="020B0604020202020204" pitchFamily="34" charset="0"/>
              </a:rPr>
              <a:t>«</a:t>
            </a:r>
            <a:r>
              <a:rPr lang="tr-TR" sz="3200" dirty="0" smtClean="0">
                <a:latin typeface="Arial" panose="020B0604020202020204" pitchFamily="34" charset="0"/>
                <a:cs typeface="Arial" panose="020B0604020202020204" pitchFamily="34" charset="0"/>
              </a:rPr>
              <a:t>Eğitim Kurumlarında Hijyen Şartlarının Geliştirilmesi, Enfeksiyon Önleme ve Kontrol Kılavuzu» uygun olduğu değerlendirilen okul/kurumlara Müdürlüğümüzce    </a:t>
            </a:r>
            <a:r>
              <a:rPr lang="tr-TR" sz="3200" dirty="0" smtClean="0">
                <a:solidFill>
                  <a:srgbClr val="FF0000"/>
                </a:solidFill>
                <a:latin typeface="Arial" panose="020B0604020202020204" pitchFamily="34" charset="0"/>
                <a:cs typeface="Arial" panose="020B0604020202020204" pitchFamily="34" charset="0"/>
              </a:rPr>
              <a:t>«OKULUM TEMİZ BELGESİ»</a:t>
            </a:r>
            <a:r>
              <a:rPr lang="tr-TR" sz="3200" dirty="0" smtClean="0">
                <a:latin typeface="Arial" panose="020B0604020202020204" pitchFamily="34" charset="0"/>
                <a:cs typeface="Arial" panose="020B0604020202020204" pitchFamily="34" charset="0"/>
              </a:rPr>
              <a:t> düzenlenecektir</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pic>
        <p:nvPicPr>
          <p:cNvPr id="5"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622" y="910352"/>
            <a:ext cx="4713963" cy="5857942"/>
          </a:xfrm>
          <a:prstGeom prst="rect">
            <a:avLst/>
          </a:prstGeom>
        </p:spPr>
      </p:pic>
    </p:spTree>
    <p:extLst>
      <p:ext uri="{BB962C8B-B14F-4D97-AF65-F5344CB8AC3E}">
        <p14:creationId xmlns:p14="http://schemas.microsoft.com/office/powerpoint/2010/main" val="3165151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1889" y="335073"/>
            <a:ext cx="10018713" cy="804796"/>
          </a:xfrm>
        </p:spPr>
        <p:txBody>
          <a:bodyPr>
            <a:normAutofit/>
          </a:bodyPr>
          <a:lstStyle/>
          <a:p>
            <a:r>
              <a:rPr lang="tr-TR" sz="3200" b="1" dirty="0" smtClean="0">
                <a:solidFill>
                  <a:srgbClr val="FF0000"/>
                </a:solidFill>
                <a:latin typeface="Arial" panose="020B0604020202020204" pitchFamily="34" charset="0"/>
                <a:cs typeface="Arial" panose="020B0604020202020204" pitchFamily="34" charset="0"/>
              </a:rPr>
              <a:t>OKULLARIMIZ NE YAPACAK</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9244" y="1564708"/>
            <a:ext cx="4484319" cy="4911248"/>
          </a:xfrm>
        </p:spPr>
        <p:txBody>
          <a:bodyPr>
            <a:normAutofit/>
          </a:bodyPr>
          <a:lstStyle/>
          <a:p>
            <a:r>
              <a:rPr lang="tr-TR" sz="3600" dirty="0" smtClean="0">
                <a:solidFill>
                  <a:srgbClr val="0070C0"/>
                </a:solidFill>
                <a:latin typeface="Arial" panose="020B0604020202020204" pitchFamily="34" charset="0"/>
                <a:cs typeface="Arial" panose="020B0604020202020204" pitchFamily="34" charset="0"/>
              </a:rPr>
              <a:t>1- OKUL RİSK DEĞERLENDİRME EKİBİ TARAFINDAN  RİSK ANALİZİN YAPILACAK</a:t>
            </a:r>
            <a:endParaRPr lang="tr-TR" sz="3600" dirty="0">
              <a:solidFill>
                <a:srgbClr val="0070C0"/>
              </a:solidFill>
              <a:latin typeface="Arial" panose="020B0604020202020204" pitchFamily="34" charset="0"/>
              <a:cs typeface="Arial" panose="020B0604020202020204"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012362986"/>
              </p:ext>
            </p:extLst>
          </p:nvPr>
        </p:nvGraphicFramePr>
        <p:xfrm>
          <a:off x="5457540" y="1652393"/>
          <a:ext cx="6417137" cy="4961348"/>
        </p:xfrm>
        <a:graphic>
          <a:graphicData uri="http://schemas.openxmlformats.org/drawingml/2006/table">
            <a:tbl>
              <a:tblPr>
                <a:tableStyleId>{5C22544A-7EE6-4342-B048-85BDC9FD1C3A}</a:tableStyleId>
              </a:tblPr>
              <a:tblGrid>
                <a:gridCol w="95594"/>
                <a:gridCol w="323041"/>
                <a:gridCol w="474672"/>
                <a:gridCol w="534006"/>
                <a:gridCol w="913084"/>
                <a:gridCol w="543895"/>
                <a:gridCol w="474672"/>
                <a:gridCol w="135149"/>
                <a:gridCol w="148335"/>
                <a:gridCol w="154928"/>
                <a:gridCol w="1253430"/>
                <a:gridCol w="520821"/>
                <a:gridCol w="353532"/>
                <a:gridCol w="267003"/>
                <a:gridCol w="224975"/>
              </a:tblGrid>
              <a:tr h="361356">
                <a:tc gridSpan="15">
                  <a:txBody>
                    <a:bodyPr/>
                    <a:lstStyle/>
                    <a:p>
                      <a:pPr algn="ctr" fontAlgn="ctr"/>
                      <a:r>
                        <a:rPr lang="tr-TR" sz="900" u="none" strike="noStrike">
                          <a:effectLst/>
                        </a:rPr>
                        <a:t>RİSK ANALİZİ  </a:t>
                      </a:r>
                      <a:endParaRPr lang="tr-TR" sz="9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9849">
                <a:tc gridSpan="3">
                  <a:txBody>
                    <a:bodyPr/>
                    <a:lstStyle/>
                    <a:p>
                      <a:pPr algn="l" fontAlgn="ctr"/>
                      <a:r>
                        <a:rPr lang="tr-TR" sz="300" u="none" strike="noStrike">
                          <a:effectLst/>
                        </a:rPr>
                        <a:t>İŞ YERİ UNVAN: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a:txBody>
                    <a:bodyPr/>
                    <a:lstStyle/>
                    <a:p>
                      <a:pPr algn="l" fontAlgn="ctr"/>
                      <a:r>
                        <a:rPr lang="tr-TR" sz="300" u="none" strike="noStrike">
                          <a:effectLst/>
                        </a:rPr>
                        <a:t> İŞYERİ SİCİL NO: </a:t>
                      </a:r>
                      <a:endParaRPr lang="tr-TR" sz="300" b="1" i="0" u="none" strike="noStrike">
                        <a:solidFill>
                          <a:srgbClr val="000000"/>
                        </a:solidFill>
                        <a:effectLst/>
                        <a:latin typeface="Calibri"/>
                      </a:endParaRPr>
                    </a:p>
                  </a:txBody>
                  <a:tcPr marL="2421" marR="2421" marT="2421" marB="0" anchor="ctr"/>
                </a:tc>
                <a:tc gridSpan="5">
                  <a:txBody>
                    <a:bodyPr/>
                    <a:lstStyle/>
                    <a:p>
                      <a:pPr algn="l" fontAlgn="ctr"/>
                      <a:r>
                        <a:rPr lang="tr-TR" sz="300" u="none" strike="noStrike">
                          <a:effectLst/>
                        </a:rPr>
                        <a:t>İŞ YERİ ADRESİ: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300" u="none" strike="noStrike">
                          <a:effectLst/>
                        </a:rPr>
                        <a:t>İŞVEREN/İŞVEREN VEKİLİ: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2990">
                <a:tc gridSpan="3">
                  <a:txBody>
                    <a:bodyPr/>
                    <a:lstStyle/>
                    <a:p>
                      <a:pPr algn="l" fontAlgn="ctr"/>
                      <a:r>
                        <a:rPr lang="tr-TR" sz="300" u="none" strike="noStrike">
                          <a:effectLst/>
                        </a:rPr>
                        <a:t>İŞ YERİ TEHLİKE SINIFI: Az Tehlikeli</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a:txBody>
                    <a:bodyPr/>
                    <a:lstStyle/>
                    <a:p>
                      <a:pPr algn="l" fontAlgn="ctr"/>
                      <a:r>
                        <a:rPr lang="tr-TR" sz="300" u="none" strike="noStrike">
                          <a:effectLst/>
                        </a:rPr>
                        <a:t>İŞ YERİ NACE KODU: </a:t>
                      </a:r>
                      <a:endParaRPr lang="tr-TR" sz="300" b="1" i="0" u="none" strike="noStrike">
                        <a:solidFill>
                          <a:srgbClr val="000000"/>
                        </a:solidFill>
                        <a:effectLst/>
                        <a:latin typeface="Calibri"/>
                      </a:endParaRPr>
                    </a:p>
                  </a:txBody>
                  <a:tcPr marL="2421" marR="2421" marT="2421" marB="0" anchor="ctr"/>
                </a:tc>
                <a:tc gridSpan="2">
                  <a:txBody>
                    <a:bodyPr/>
                    <a:lstStyle/>
                    <a:p>
                      <a:pPr algn="l" fontAlgn="ctr"/>
                      <a:r>
                        <a:rPr lang="tr-TR" sz="300" u="none" strike="noStrike">
                          <a:effectLst/>
                        </a:rPr>
                        <a:t>KULLANILAN YÖNTEM:  5X5 MATRİS</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gridSpan="3">
                  <a:txBody>
                    <a:bodyPr/>
                    <a:lstStyle/>
                    <a:p>
                      <a:pPr algn="l" fontAlgn="ctr"/>
                      <a:r>
                        <a:rPr lang="tr-TR" sz="300" u="none" strike="noStrike">
                          <a:effectLst/>
                        </a:rPr>
                        <a:t>GEÇERLİLİK TARİH: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gridSpan="6">
                  <a:txBody>
                    <a:bodyPr/>
                    <a:lstStyle/>
                    <a:p>
                      <a:pPr algn="l" fontAlgn="ctr"/>
                      <a:r>
                        <a:rPr lang="tr-TR" sz="300" u="none" strike="noStrike">
                          <a:effectLst/>
                        </a:rPr>
                        <a:t>İSG UZMAN/ BELGE NO: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8391">
                <a:tc gridSpan="9">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fontAlgn="ctr"/>
                      <a:r>
                        <a:rPr lang="tr-TR" sz="300" u="none" strike="noStrike">
                          <a:effectLst/>
                        </a:rPr>
                        <a:t>TARİH: </a:t>
                      </a: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1462">
                <a:tc gridSpan="15">
                  <a:txBody>
                    <a:bodyPr/>
                    <a:lstStyle/>
                    <a:p>
                      <a:pPr algn="ctr" fontAlgn="ctr"/>
                      <a:r>
                        <a:rPr lang="tr-TR" sz="300" u="none" strike="noStrike">
                          <a:effectLst/>
                        </a:rPr>
                        <a:t>    1-3 Kabul Edilebilir Risk   /    4-7 Zayıf Risk  /    8-14  Orta Seviye Risk   /   15-19 Önemli/Kritik Seviye Risk  /   20-25 Kabul Edilemez Risk</a:t>
                      </a:r>
                      <a:br>
                        <a:rPr lang="tr-TR" sz="300" u="none" strike="noStrike">
                          <a:effectLst/>
                        </a:rPr>
                      </a:br>
                      <a:endParaRPr lang="tr-TR" sz="300" b="1" i="0" u="none" strike="noStrike">
                        <a:solidFill>
                          <a:srgbClr val="000000"/>
                        </a:solidFill>
                        <a:effectLst/>
                        <a:latin typeface="Calibri"/>
                      </a:endParaRPr>
                    </a:p>
                  </a:txBody>
                  <a:tcPr marL="2421" marR="2421" marT="24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458">
                <a:tc>
                  <a:txBody>
                    <a:bodyPr/>
                    <a:lstStyle/>
                    <a:p>
                      <a:pPr algn="ctr" fontAlgn="ctr"/>
                      <a:r>
                        <a:rPr lang="tr-TR" sz="300" u="none" strike="noStrike">
                          <a:effectLst/>
                        </a:rPr>
                        <a:t>NO</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BARKOD NO</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KONTROL EDİLEN BİRİM ADI</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TEHLİKE</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TEHLİKE UNSURLARI</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ETKİLENEN KİŞİLER</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RİSKLER</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DER.OLASILIK</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DER. ŞİDDETİ</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DER .       PUANI</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AZALTICI/ÖNLEYİCİ FAALİYETLER</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MEVZUAT</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SORUMLULAR</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TERMİN SÜRESİ</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REVİZYON </a:t>
                      </a:r>
                      <a:endParaRPr lang="tr-TR" sz="300" b="1" i="0" u="none" strike="noStrike">
                        <a:solidFill>
                          <a:srgbClr val="000000"/>
                        </a:solidFill>
                        <a:effectLst/>
                        <a:latin typeface="Calibri"/>
                      </a:endParaRPr>
                    </a:p>
                  </a:txBody>
                  <a:tcPr marL="2421" marR="2421" marT="2421" marB="0" anchor="ctr"/>
                </a:tc>
              </a:tr>
              <a:tr h="403643">
                <a:tc>
                  <a:txBody>
                    <a:bodyPr/>
                    <a:lstStyle/>
                    <a:p>
                      <a:pPr algn="ctr" fontAlgn="ctr"/>
                      <a:r>
                        <a:rPr lang="tr-TR" sz="300" u="none" strike="noStrike">
                          <a:effectLst/>
                        </a:rPr>
                        <a:t>1</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Çalışanlar ve Misafirlerin Maskesiz Kuruma Girmesi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Kuruma maskesiz girişin engellenmesi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Danışmadaki görevli personel/Güvenlik görvelisi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SÜREKLİ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r>
              <a:tr h="403643">
                <a:tc>
                  <a:txBody>
                    <a:bodyPr/>
                    <a:lstStyle/>
                    <a:p>
                      <a:pPr algn="ctr" fontAlgn="ctr"/>
                      <a:r>
                        <a:rPr lang="tr-TR" sz="300" u="none" strike="noStrike">
                          <a:effectLst/>
                        </a:rPr>
                        <a:t>2</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Çalışanlar ve Misafirlerin Ateş Ölçümlerinin Yapılmaması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Kuruma giren çaşılanlar ve misafirlerin dijital ateş ölçerle temas etmeden ateş ölçümünün yapılması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Danışmadaki görevli personel/Güvenlik görvelisi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SÜREKLİ</a:t>
                      </a:r>
                      <a:endParaRPr lang="tr-TR" sz="300" b="1" i="0" u="none" strike="noStrike">
                        <a:solidFill>
                          <a:srgbClr val="000000"/>
                        </a:solidFill>
                        <a:effectLst/>
                        <a:latin typeface="Calibri"/>
                      </a:endParaRPr>
                    </a:p>
                  </a:txBody>
                  <a:tcPr marL="2421" marR="2421" marT="2421" marB="0" anchor="ctr"/>
                </a:tc>
                <a:tc>
                  <a:txBody>
                    <a:bodyPr/>
                    <a:lstStyle/>
                    <a:p>
                      <a:pPr algn="l" fontAlgn="t"/>
                      <a:r>
                        <a:rPr lang="tr-TR" sz="300" u="none" strike="noStrike">
                          <a:effectLst/>
                        </a:rPr>
                        <a:t> </a:t>
                      </a:r>
                      <a:endParaRPr lang="tr-TR" sz="300" b="1" i="0" u="none" strike="noStrike">
                        <a:solidFill>
                          <a:srgbClr val="000000"/>
                        </a:solidFill>
                        <a:effectLst/>
                        <a:latin typeface="Calibri"/>
                      </a:endParaRPr>
                    </a:p>
                  </a:txBody>
                  <a:tcPr marL="2421" marR="2421" marT="2421" marB="0"/>
                </a:tc>
              </a:tr>
              <a:tr h="403643">
                <a:tc>
                  <a:txBody>
                    <a:bodyPr/>
                    <a:lstStyle/>
                    <a:p>
                      <a:pPr algn="ctr" fontAlgn="ctr"/>
                      <a:r>
                        <a:rPr lang="tr-TR" sz="300" u="none" strike="noStrike">
                          <a:effectLst/>
                        </a:rPr>
                        <a:t>3</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Çalışanlar ve Misafirlerin Ateş Ölçümlerinin Yapılmaması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Danışma Personeli/Güvenlik görevlisi ateş ölçümü yaparken uygun mesafeden ölçüm yapmalı. Ölçm yaparken KKD Donanım kullanımı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Danışmadaki görevli personel/Güvenlik görvelisi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SÜREKLİ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r>
              <a:tr h="403643">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Tehlikeye ait görsel afişlerin bulunmaması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dirty="0">
                          <a:effectLst/>
                        </a:rPr>
                        <a:t>Bina Girişinde Görülebilir bir yere Salgın semptomları üzerine Afişler asılmalı</a:t>
                      </a:r>
                      <a:endParaRPr lang="tr-TR" sz="300" b="1" i="0" u="none" strike="noStrike" dirty="0">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Salgın sorumlusu</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20.8.2020</a:t>
                      </a:r>
                      <a:endParaRPr lang="tr-TR" sz="300" b="1" i="0" u="none" strike="noStrike">
                        <a:solidFill>
                          <a:srgbClr val="000000"/>
                        </a:solidFill>
                        <a:effectLst/>
                        <a:latin typeface="Calibri"/>
                      </a:endParaRPr>
                    </a:p>
                  </a:txBody>
                  <a:tcPr marL="2421" marR="2421" marT="2421" marB="0" anchor="ctr"/>
                </a:tc>
                <a:tc>
                  <a:txBody>
                    <a:bodyPr/>
                    <a:lstStyle/>
                    <a:p>
                      <a:pPr algn="l" fontAlgn="t"/>
                      <a:r>
                        <a:rPr lang="tr-TR" sz="300" u="none" strike="noStrike">
                          <a:effectLst/>
                        </a:rPr>
                        <a:t> </a:t>
                      </a:r>
                      <a:endParaRPr lang="tr-TR" sz="300" b="1" i="0" u="none" strike="noStrike">
                        <a:solidFill>
                          <a:srgbClr val="000000"/>
                        </a:solidFill>
                        <a:effectLst/>
                        <a:latin typeface="Calibri"/>
                      </a:endParaRPr>
                    </a:p>
                  </a:txBody>
                  <a:tcPr marL="2421" marR="2421" marT="2421" marB="0"/>
                </a:tc>
              </a:tr>
              <a:tr h="403643">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Kurum çalışanlarına Taahütname İmzalattırılmaması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Çalışanlara salgında uyulması gereken kurallarla ilgili talimatname imzalatılması.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Salgın sorumlusu</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21.8.2020</a:t>
                      </a:r>
                      <a:endParaRPr lang="tr-TR" sz="300" b="1" i="0" u="none" strike="noStrike">
                        <a:solidFill>
                          <a:srgbClr val="000000"/>
                        </a:solidFill>
                        <a:effectLst/>
                        <a:latin typeface="Calibri"/>
                      </a:endParaRPr>
                    </a:p>
                  </a:txBody>
                  <a:tcPr marL="2421" marR="2421" marT="2421" marB="0" anchor="ctr"/>
                </a:tc>
                <a:tc>
                  <a:txBody>
                    <a:bodyPr/>
                    <a:lstStyle/>
                    <a:p>
                      <a:pPr algn="l" fontAlgn="t"/>
                      <a:r>
                        <a:rPr lang="tr-TR" sz="300" u="none" strike="noStrike">
                          <a:effectLst/>
                        </a:rPr>
                        <a:t> </a:t>
                      </a:r>
                      <a:endParaRPr lang="tr-TR" sz="300" b="1" i="0" u="none" strike="noStrike">
                        <a:solidFill>
                          <a:srgbClr val="000000"/>
                        </a:solidFill>
                        <a:effectLst/>
                        <a:latin typeface="Calibri"/>
                      </a:endParaRPr>
                    </a:p>
                  </a:txBody>
                  <a:tcPr marL="2421" marR="2421" marT="2421" marB="0"/>
                </a:tc>
              </a:tr>
              <a:tr h="403643">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Sosyal mesafe kuralına uyulmaması(1.5 mt)</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Bina girişinden başlanarak tüm binada zemin yüzeyine gerekli işaretlemenin yapılması ve çalışanların ve ziyaretçilerin bu işaretler doğrultusunda hareket etmesi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Salgın sorumlusu</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20.8.2020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r>
              <a:tr h="446698">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GİRİŞ</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 hastalık dönemlerine (COVID-19 vb.) özgü, bulaş riskini minimum düzeyde tutacak  şekilde,  kapasite  kullanımı ile ilgili planlama yapılmaması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Salgın bulaşma riski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2</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10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El hijyenine önem verilmeli. Eller en az 20 saniye boyunca sabun ve suyla yıkanmalı, sabun ve suyun olmadığı durumlarda alkol içerikli el antiseptiği kullanılmalıdır.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İşyeri Bina Ve Eklentierinde alınacak Sağlık ve Güvenlik Önlemlerine İlişkin Yönetmelik</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Okul Müdürü</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30.6.2017</a:t>
                      </a:r>
                      <a:endParaRPr lang="tr-TR" sz="300" b="1" i="0" u="none" strike="noStrike">
                        <a:solidFill>
                          <a:srgbClr val="000000"/>
                        </a:solidFill>
                        <a:effectLst/>
                        <a:latin typeface="Calibri"/>
                      </a:endParaRPr>
                    </a:p>
                  </a:txBody>
                  <a:tcPr marL="2421" marR="2421" marT="2421" marB="0" anchor="ctr"/>
                </a:tc>
                <a:tc>
                  <a:txBody>
                    <a:bodyPr/>
                    <a:lstStyle/>
                    <a:p>
                      <a:pPr algn="l" fontAlgn="t"/>
                      <a:r>
                        <a:rPr lang="tr-TR" sz="300" u="none" strike="noStrike">
                          <a:effectLst/>
                        </a:rPr>
                        <a:t> </a:t>
                      </a:r>
                      <a:endParaRPr lang="tr-TR" sz="300" b="1" i="0" u="none" strike="noStrike">
                        <a:solidFill>
                          <a:srgbClr val="000000"/>
                        </a:solidFill>
                        <a:effectLst/>
                        <a:latin typeface="Calibri"/>
                      </a:endParaRPr>
                    </a:p>
                  </a:txBody>
                  <a:tcPr marL="2421" marR="2421" marT="2421" marB="0"/>
                </a:tc>
              </a:tr>
              <a:tr h="403643">
                <a:tc>
                  <a:txBody>
                    <a:bodyPr/>
                    <a:lstStyle/>
                    <a:p>
                      <a:pPr algn="ctr" fontAlgn="ctr"/>
                      <a:r>
                        <a:rPr lang="tr-TR" sz="300" u="none" strike="noStrike">
                          <a:effectLst/>
                        </a:rPr>
                        <a:t>6</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EĞİTİMLER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Çalışanların salgın konusunda yeterince bilgiye sahip olmaması</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bulaşı </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Temel el hijyeni eğitimleri, afiş bilgilendirmelerinin verilmesi sağlanmalıdır.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Salgın sorumlusu</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20.8.2020</a:t>
                      </a:r>
                      <a:endParaRPr lang="tr-TR" sz="300" b="1" i="0" u="none" strike="noStrike">
                        <a:solidFill>
                          <a:srgbClr val="000000"/>
                        </a:solidFill>
                        <a:effectLst/>
                        <a:latin typeface="Calibri"/>
                      </a:endParaRPr>
                    </a:p>
                  </a:txBody>
                  <a:tcPr marL="2421" marR="2421" marT="2421" marB="0" anchor="ctr"/>
                </a:tc>
                <a:tc>
                  <a:txBody>
                    <a:bodyPr/>
                    <a:lstStyle/>
                    <a:p>
                      <a:pPr algn="l" fontAlgn="t"/>
                      <a:r>
                        <a:rPr lang="tr-TR" sz="300" u="none" strike="noStrike">
                          <a:effectLst/>
                        </a:rPr>
                        <a:t> </a:t>
                      </a:r>
                      <a:endParaRPr lang="tr-TR" sz="300" b="1" i="0" u="none" strike="noStrike">
                        <a:solidFill>
                          <a:srgbClr val="000000"/>
                        </a:solidFill>
                        <a:effectLst/>
                        <a:latin typeface="Calibri"/>
                      </a:endParaRPr>
                    </a:p>
                  </a:txBody>
                  <a:tcPr marL="2421" marR="2421" marT="2421" marB="0"/>
                </a:tc>
              </a:tr>
              <a:tr h="403643">
                <a:tc>
                  <a:txBody>
                    <a:bodyPr/>
                    <a:lstStyle/>
                    <a:p>
                      <a:pPr algn="ctr" fontAlgn="ctr"/>
                      <a:r>
                        <a:rPr lang="tr-TR" sz="300" u="none" strike="noStrike">
                          <a:effectLst/>
                        </a:rPr>
                        <a:t>7</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 </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BİNA GENELİ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Elle temas edilen yüzeyler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bulaşı </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Büro çalışanları, öğretmenler, öğrenciler, diğer çalışanlar ve ziyaretçiler.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Enfekte olma ,ölüm</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5</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4</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20</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Elle temas edilen yüzeyler sık sık dezenfektanlı suyla temizlenmelidir.</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Eğitim kurumlarında hijyen şartlarının geliştirilmesi ve enfeksiyon önleme kontrol klavuzu, Pandemik İnfluenza ulusal hazırlık planı</a:t>
                      </a:r>
                      <a:endParaRPr lang="tr-TR" sz="300" b="1" i="0" u="none" strike="noStrike">
                        <a:solidFill>
                          <a:srgbClr val="000000"/>
                        </a:solidFill>
                        <a:effectLst/>
                        <a:latin typeface="Calibri"/>
                      </a:endParaRPr>
                    </a:p>
                  </a:txBody>
                  <a:tcPr marL="2421" marR="2421" marT="2421" marB="0" anchor="ctr"/>
                </a:tc>
                <a:tc>
                  <a:txBody>
                    <a:bodyPr/>
                    <a:lstStyle/>
                    <a:p>
                      <a:pPr algn="ctr" fontAlgn="ctr"/>
                      <a:r>
                        <a:rPr lang="tr-TR" sz="300" u="none" strike="noStrike">
                          <a:effectLst/>
                        </a:rPr>
                        <a:t>Kat Temizlik Görevlisi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a:effectLst/>
                        </a:rPr>
                        <a:t>SÜREKLİ</a:t>
                      </a:r>
                      <a:endParaRPr lang="tr-TR" sz="300" b="1" i="0" u="none" strike="noStrike">
                        <a:solidFill>
                          <a:srgbClr val="000000"/>
                        </a:solidFill>
                        <a:effectLst/>
                        <a:latin typeface="Calibri"/>
                      </a:endParaRPr>
                    </a:p>
                  </a:txBody>
                  <a:tcPr marL="2421" marR="2421" marT="2421" marB="0" anchor="ctr"/>
                </a:tc>
                <a:tc>
                  <a:txBody>
                    <a:bodyPr/>
                    <a:lstStyle/>
                    <a:p>
                      <a:pPr algn="l" fontAlgn="ctr"/>
                      <a:r>
                        <a:rPr lang="tr-TR" sz="300" u="none" strike="noStrike" dirty="0">
                          <a:effectLst/>
                        </a:rPr>
                        <a:t> </a:t>
                      </a:r>
                      <a:endParaRPr lang="tr-TR" sz="300" b="1" i="0" u="none" strike="noStrike" dirty="0">
                        <a:solidFill>
                          <a:srgbClr val="000000"/>
                        </a:solidFill>
                        <a:effectLst/>
                        <a:latin typeface="Calibri"/>
                      </a:endParaRPr>
                    </a:p>
                  </a:txBody>
                  <a:tcPr marL="2421" marR="2421" marT="2421" marB="0" anchor="ctr"/>
                </a:tc>
              </a:tr>
            </a:tbl>
          </a:graphicData>
        </a:graphic>
      </p:graphicFrame>
    </p:spTree>
    <p:extLst>
      <p:ext uri="{BB962C8B-B14F-4D97-AF65-F5344CB8AC3E}">
        <p14:creationId xmlns:p14="http://schemas.microsoft.com/office/powerpoint/2010/main" val="77201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93659"/>
          </a:xfrm>
        </p:spPr>
        <p:txBody>
          <a:bodyPr>
            <a:normAutofit/>
          </a:bodyPr>
          <a:lstStyle/>
          <a:p>
            <a:pPr algn="ctr"/>
            <a:r>
              <a:rPr lang="tr-TR" sz="2800" i="1" dirty="0" smtClean="0">
                <a:solidFill>
                  <a:srgbClr val="0070C0"/>
                </a:solidFill>
                <a:latin typeface="Arial Black" panose="020B0A04020102020204" pitchFamily="34" charset="0"/>
              </a:rPr>
              <a:t>OKULUM TEMİZ BELGESİ</a:t>
            </a:r>
            <a:endParaRPr lang="tr-TR" sz="2800" i="1" dirty="0">
              <a:solidFill>
                <a:srgbClr val="0070C0"/>
              </a:solidFill>
              <a:latin typeface="Arial Black" panose="020B0A04020102020204" pitchFamily="34" charset="0"/>
            </a:endParaRPr>
          </a:p>
        </p:txBody>
      </p:sp>
      <p:sp>
        <p:nvSpPr>
          <p:cNvPr id="3" name="İçerik Yer Tutucusu 2"/>
          <p:cNvSpPr>
            <a:spLocks noGrp="1"/>
          </p:cNvSpPr>
          <p:nvPr>
            <p:ph idx="1"/>
          </p:nvPr>
        </p:nvSpPr>
        <p:spPr>
          <a:xfrm>
            <a:off x="1375128" y="1258784"/>
            <a:ext cx="10566663" cy="5073777"/>
          </a:xfrm>
        </p:spPr>
        <p:txBody>
          <a:bodyPr>
            <a:noAutofit/>
          </a:bodyPr>
          <a:lstStyle/>
          <a:p>
            <a:r>
              <a:rPr lang="tr-TR" sz="3200" dirty="0" smtClean="0">
                <a:latin typeface="Arial" panose="020B0604020202020204" pitchFamily="34" charset="0"/>
                <a:cs typeface="Arial" panose="020B0604020202020204" pitchFamily="34" charset="0"/>
              </a:rPr>
              <a:t>Dünyayı olduğu gibi ülkemizi de büyük ölçüde etkileyen COVID-19 salgını kişisel ve kurumsal alışkanlıklarımızı tamamen değiştiriyor. Bu değişimleri doğru yönetebilmek ve 16 Mart 2020’den bu yana kapalı olan eğitim kurumlarımızın yeni normalde daha sağlıklı ve temiz şekilde açılması, çocuklarımızın eğitim hizmetini sürdürebilmesi için Bakanlığımız büyük bir çaba ve özveri içerisinde çalışmaktadır. </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565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09363" y="535488"/>
            <a:ext cx="10018713" cy="665079"/>
          </a:xfrm>
        </p:spPr>
        <p:txBody>
          <a:bodyPr/>
          <a:lstStyle/>
          <a:p>
            <a:r>
              <a:rPr lang="tr-TR" sz="3200"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901874" y="1350879"/>
            <a:ext cx="4496843" cy="5049921"/>
          </a:xfrm>
        </p:spPr>
        <p:txBody>
          <a:bodyPr>
            <a:noAutofit/>
          </a:bodyPr>
          <a:lstStyle/>
          <a:p>
            <a:r>
              <a:rPr lang="tr-TR" sz="3300" dirty="0" smtClean="0">
                <a:solidFill>
                  <a:srgbClr val="0070C0"/>
                </a:solidFill>
                <a:latin typeface="Arial" panose="020B0604020202020204" pitchFamily="34" charset="0"/>
                <a:cs typeface="Arial" panose="020B0604020202020204" pitchFamily="34" charset="0"/>
              </a:rPr>
              <a:t>2- KONTROL KLAVUZU DOĞRULTUSUNDA ÇALIŞMALAR YAPILACAK</a:t>
            </a:r>
          </a:p>
          <a:p>
            <a:endParaRPr lang="tr-TR" sz="3300" dirty="0">
              <a:solidFill>
                <a:srgbClr val="0070C0"/>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685" y="1350878"/>
            <a:ext cx="5160600" cy="5507121"/>
          </a:xfrm>
          <a:prstGeom prst="rect">
            <a:avLst/>
          </a:prstGeom>
        </p:spPr>
      </p:pic>
    </p:spTree>
    <p:extLst>
      <p:ext uri="{BB962C8B-B14F-4D97-AF65-F5344CB8AC3E}">
        <p14:creationId xmlns:p14="http://schemas.microsoft.com/office/powerpoint/2010/main" val="182483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604381"/>
          </a:xfrm>
        </p:spPr>
        <p:txBody>
          <a:bodyPr/>
          <a:lstStyle/>
          <a:p>
            <a:r>
              <a:rPr lang="tr-TR" sz="3200"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989556" y="1489552"/>
            <a:ext cx="4910203" cy="5011456"/>
          </a:xfrm>
        </p:spPr>
        <p:txBody>
          <a:bodyPr>
            <a:normAutofit/>
          </a:bodyPr>
          <a:lstStyle/>
          <a:p>
            <a:r>
              <a:rPr lang="tr-TR" sz="3300" dirty="0" smtClean="0">
                <a:solidFill>
                  <a:srgbClr val="0070C0"/>
                </a:solidFill>
                <a:latin typeface="Arial" panose="020B0604020202020204" pitchFamily="34" charset="0"/>
                <a:cs typeface="Arial" panose="020B0604020202020204" pitchFamily="34" charset="0"/>
              </a:rPr>
              <a:t>3-ÖZDEĞERLENDİRME SORU LİSTESİ DOĞRULTUSUNDA ÇALIŞMALAR TAMAMLANACAK</a:t>
            </a:r>
            <a:endParaRPr lang="tr-TR" sz="3300" dirty="0">
              <a:solidFill>
                <a:srgbClr val="0070C0"/>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299" y="1250446"/>
            <a:ext cx="5189701" cy="5607554"/>
          </a:xfrm>
          <a:prstGeom prst="rect">
            <a:avLst/>
          </a:prstGeom>
        </p:spPr>
      </p:pic>
    </p:spTree>
    <p:extLst>
      <p:ext uri="{BB962C8B-B14F-4D97-AF65-F5344CB8AC3E}">
        <p14:creationId xmlns:p14="http://schemas.microsoft.com/office/powerpoint/2010/main" val="88217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259915"/>
            <a:ext cx="10018713" cy="654485"/>
          </a:xfrm>
        </p:spPr>
        <p:txBody>
          <a:bodyPr/>
          <a:lstStyle/>
          <a:p>
            <a:r>
              <a:rPr lang="tr-TR" sz="3200"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1158634" y="1163875"/>
            <a:ext cx="5041750" cy="5512497"/>
          </a:xfrm>
        </p:spPr>
        <p:txBody>
          <a:bodyPr>
            <a:normAutofit/>
          </a:bodyPr>
          <a:lstStyle/>
          <a:p>
            <a:r>
              <a:rPr lang="tr-TR" sz="3300" dirty="0" smtClean="0">
                <a:solidFill>
                  <a:srgbClr val="0070C0"/>
                </a:solidFill>
                <a:latin typeface="Arial" panose="020B0604020202020204" pitchFamily="34" charset="0"/>
                <a:cs typeface="Arial" panose="020B0604020202020204" pitchFamily="34" charset="0"/>
              </a:rPr>
              <a:t>4- ENFEKSİYON ÖNLEME VE KONTROL EYLEM PLANI HAZIRLAYACAK</a:t>
            </a:r>
            <a:endParaRPr lang="tr-TR" sz="3300" dirty="0">
              <a:solidFill>
                <a:srgbClr val="0070C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373" y="1002085"/>
            <a:ext cx="5515627" cy="576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2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804797"/>
          </a:xfrm>
        </p:spPr>
        <p:txBody>
          <a:bodyPr/>
          <a:lstStyle/>
          <a:p>
            <a:r>
              <a:rPr lang="tr-TR"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1014608" y="1603333"/>
            <a:ext cx="11177392" cy="5254668"/>
          </a:xfrm>
        </p:spPr>
        <p:txBody>
          <a:bodyPr>
            <a:normAutofit/>
          </a:bodyPr>
          <a:lstStyle/>
          <a:p>
            <a:r>
              <a:rPr lang="tr-TR" sz="4000" dirty="0" smtClean="0">
                <a:solidFill>
                  <a:srgbClr val="0070C0"/>
                </a:solidFill>
                <a:latin typeface="Arial" panose="020B0604020202020204" pitchFamily="34" charset="0"/>
                <a:cs typeface="Arial" panose="020B0604020202020204" pitchFamily="34" charset="0"/>
              </a:rPr>
              <a:t>5-TEMİZLİK VE DEZENFEKSİYON PLAN ve TALİMATLARI HAZIRLAYACAK.</a:t>
            </a:r>
          </a:p>
          <a:p>
            <a:r>
              <a:rPr lang="tr-TR" sz="4000" dirty="0" smtClean="0">
                <a:solidFill>
                  <a:schemeClr val="tx1">
                    <a:lumMod val="95000"/>
                    <a:lumOff val="5000"/>
                  </a:schemeClr>
                </a:solidFill>
                <a:latin typeface="Arial" panose="020B0604020202020204" pitchFamily="34" charset="0"/>
                <a:cs typeface="Arial" panose="020B0604020202020204" pitchFamily="34" charset="0"/>
              </a:rPr>
              <a:t>Kim, Ne zaman, Nerede, Neyi, Nasıl yapacak sorularına cevap verecek şekilde dokümantasyon hazırlayacak. </a:t>
            </a:r>
            <a:endParaRPr lang="tr-TR" sz="40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86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84102" y="284968"/>
            <a:ext cx="10018713" cy="641959"/>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1215025" y="1052186"/>
            <a:ext cx="10872591" cy="5348614"/>
          </a:xfrm>
        </p:spPr>
        <p:txBody>
          <a:bodyPr>
            <a:normAutofit/>
          </a:bodyPr>
          <a:lstStyle/>
          <a:p>
            <a:r>
              <a:rPr lang="tr-TR" sz="3200" dirty="0" smtClean="0">
                <a:solidFill>
                  <a:srgbClr val="0070C0"/>
                </a:solidFill>
                <a:latin typeface="Arial" panose="020B0604020202020204" pitchFamily="34" charset="0"/>
                <a:cs typeface="Arial" panose="020B0604020202020204" pitchFamily="34" charset="0"/>
              </a:rPr>
              <a:t>6- STANDART ENFEKSİYON KONTROL  ÖNLEME (SEKÖ) PLANLARINI HAZIRLAYACAK.</a:t>
            </a:r>
          </a:p>
          <a:p>
            <a:pPr algn="just"/>
            <a:r>
              <a:rPr lang="tr-TR" dirty="0">
                <a:solidFill>
                  <a:schemeClr val="tx1">
                    <a:lumMod val="95000"/>
                    <a:lumOff val="5000"/>
                  </a:schemeClr>
                </a:solidFill>
              </a:rPr>
              <a:t>Genel Olarak Önlemler ; </a:t>
            </a:r>
          </a:p>
          <a:p>
            <a:pPr marL="342900" indent="-342900" algn="just">
              <a:buFont typeface="+mj-lt"/>
              <a:buAutoNum type="alphaUcPeriod"/>
            </a:pPr>
            <a:r>
              <a:rPr lang="tr-TR" dirty="0">
                <a:solidFill>
                  <a:schemeClr val="tx1">
                    <a:lumMod val="95000"/>
                    <a:lumOff val="5000"/>
                  </a:schemeClr>
                </a:solidFill>
              </a:rPr>
              <a:t>El Hijyeni Uygulamalarını yaygınlaştırma</a:t>
            </a:r>
          </a:p>
          <a:p>
            <a:pPr marL="342900" indent="-342900" algn="just">
              <a:buFont typeface="+mj-lt"/>
              <a:buAutoNum type="alphaUcPeriod"/>
            </a:pPr>
            <a:r>
              <a:rPr lang="tr-TR" dirty="0">
                <a:solidFill>
                  <a:schemeClr val="tx1">
                    <a:lumMod val="95000"/>
                    <a:lumOff val="5000"/>
                  </a:schemeClr>
                </a:solidFill>
              </a:rPr>
              <a:t>Okul içinde hijyen ve sanitasyon kaynaklı salgın hastalık için alınmış genel tedbirlere uygun hareket edilmesi</a:t>
            </a:r>
          </a:p>
          <a:p>
            <a:pPr marL="342900" indent="-342900" algn="just">
              <a:buFont typeface="+mj-lt"/>
              <a:buAutoNum type="alphaUcPeriod"/>
            </a:pPr>
            <a:r>
              <a:rPr lang="tr-TR" dirty="0">
                <a:solidFill>
                  <a:schemeClr val="tx1">
                    <a:lumMod val="95000"/>
                    <a:lumOff val="5000"/>
                  </a:schemeClr>
                </a:solidFill>
              </a:rPr>
              <a:t>Fiziki mesafenin korunması</a:t>
            </a:r>
          </a:p>
          <a:p>
            <a:pPr marL="342900" indent="-342900" algn="just">
              <a:buFont typeface="+mj-lt"/>
              <a:buAutoNum type="alphaUcPeriod"/>
            </a:pPr>
            <a:r>
              <a:rPr lang="tr-TR" dirty="0">
                <a:solidFill>
                  <a:schemeClr val="tx1">
                    <a:lumMod val="95000"/>
                    <a:lumOff val="5000"/>
                  </a:schemeClr>
                </a:solidFill>
              </a:rPr>
              <a:t>Uygun KKD </a:t>
            </a:r>
          </a:p>
          <a:p>
            <a:pPr marL="342900" indent="-342900" algn="just">
              <a:buFont typeface="+mj-lt"/>
              <a:buAutoNum type="alphaUcPeriod"/>
            </a:pPr>
            <a:r>
              <a:rPr lang="tr-TR" dirty="0">
                <a:solidFill>
                  <a:schemeClr val="tx1">
                    <a:lumMod val="95000"/>
                    <a:lumOff val="5000"/>
                  </a:schemeClr>
                </a:solidFill>
              </a:rPr>
              <a:t>Solunum hijyen ve öksürük/hapşırık adabına uyulmas</a:t>
            </a:r>
            <a:r>
              <a:rPr lang="tr-TR" dirty="0"/>
              <a:t>ı</a:t>
            </a:r>
          </a:p>
          <a:p>
            <a:endParaRPr lang="tr-TR"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86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84311" y="685800"/>
            <a:ext cx="10018713" cy="742167"/>
          </a:xfrm>
        </p:spPr>
        <p:txBody>
          <a:bodyPr/>
          <a:lstStyle/>
          <a:p>
            <a:r>
              <a:rPr lang="tr-TR" b="1" dirty="0">
                <a:solidFill>
                  <a:srgbClr val="FF0000"/>
                </a:solidFill>
                <a:latin typeface="Arial" panose="020B0604020202020204" pitchFamily="34" charset="0"/>
                <a:cs typeface="Arial" panose="020B0604020202020204" pitchFamily="34" charset="0"/>
              </a:rPr>
              <a:t>OKULLARIMIZ NE YAPACAK</a:t>
            </a:r>
            <a:endParaRPr lang="tr-TR" dirty="0"/>
          </a:p>
        </p:txBody>
      </p:sp>
      <p:sp>
        <p:nvSpPr>
          <p:cNvPr id="3" name="İçerik Yer Tutucusu 2"/>
          <p:cNvSpPr>
            <a:spLocks noGrp="1"/>
          </p:cNvSpPr>
          <p:nvPr>
            <p:ph idx="1"/>
          </p:nvPr>
        </p:nvSpPr>
        <p:spPr>
          <a:xfrm>
            <a:off x="977030" y="1503123"/>
            <a:ext cx="10525993" cy="5235880"/>
          </a:xfrm>
        </p:spPr>
        <p:txBody>
          <a:bodyPr>
            <a:normAutofit fontScale="85000" lnSpcReduction="20000"/>
          </a:bodyPr>
          <a:lstStyle/>
          <a:p>
            <a:endParaRPr lang="tr-TR" sz="3500" b="1" dirty="0" smtClean="0">
              <a:solidFill>
                <a:srgbClr val="0070C0"/>
              </a:solidFill>
              <a:latin typeface="Arial" panose="020B0604020202020204" pitchFamily="34" charset="0"/>
              <a:cs typeface="Arial" panose="020B0604020202020204" pitchFamily="34" charset="0"/>
            </a:endParaRPr>
          </a:p>
          <a:p>
            <a:r>
              <a:rPr lang="tr-TR" sz="3500" b="1" dirty="0" smtClean="0">
                <a:solidFill>
                  <a:srgbClr val="0070C0"/>
                </a:solidFill>
                <a:latin typeface="Arial" panose="020B0604020202020204" pitchFamily="34" charset="0"/>
                <a:cs typeface="Arial" panose="020B0604020202020204" pitchFamily="34" charset="0"/>
              </a:rPr>
              <a:t>7 </a:t>
            </a:r>
            <a:r>
              <a:rPr lang="tr-TR" sz="3500" b="1" dirty="0">
                <a:solidFill>
                  <a:srgbClr val="0070C0"/>
                </a:solidFill>
                <a:latin typeface="Arial" panose="020B0604020202020204" pitchFamily="34" charset="0"/>
                <a:cs typeface="Arial" panose="020B0604020202020204" pitchFamily="34" charset="0"/>
              </a:rPr>
              <a:t>– </a:t>
            </a:r>
            <a:r>
              <a:rPr lang="tr-TR" sz="3500" b="1" dirty="0" smtClean="0">
                <a:solidFill>
                  <a:srgbClr val="0070C0"/>
                </a:solidFill>
                <a:latin typeface="Arial" panose="020B0604020202020204" pitchFamily="34" charset="0"/>
                <a:cs typeface="Arial" panose="020B0604020202020204" pitchFamily="34" charset="0"/>
              </a:rPr>
              <a:t>BULAŞ BAZLI ÖNLEM PLANLANI ( </a:t>
            </a:r>
            <a:r>
              <a:rPr lang="tr-TR" sz="3500" b="1" dirty="0">
                <a:solidFill>
                  <a:srgbClr val="0070C0"/>
                </a:solidFill>
                <a:latin typeface="Arial" panose="020B0604020202020204" pitchFamily="34" charset="0"/>
                <a:cs typeface="Arial" panose="020B0604020202020204" pitchFamily="34" charset="0"/>
              </a:rPr>
              <a:t>BBÖ </a:t>
            </a:r>
            <a:r>
              <a:rPr lang="tr-TR" sz="3500" b="1" dirty="0" smtClean="0">
                <a:solidFill>
                  <a:srgbClr val="0070C0"/>
                </a:solidFill>
                <a:latin typeface="Arial" panose="020B0604020202020204" pitchFamily="34" charset="0"/>
                <a:cs typeface="Arial" panose="020B0604020202020204" pitchFamily="34" charset="0"/>
              </a:rPr>
              <a:t>) HAZIRLAYACAK</a:t>
            </a:r>
            <a:r>
              <a:rPr lang="tr-TR" sz="4700" b="1" dirty="0" smtClean="0">
                <a:solidFill>
                  <a:srgbClr val="0070C0"/>
                </a:solidFill>
                <a:latin typeface="Arial" panose="020B0604020202020204" pitchFamily="34" charset="0"/>
                <a:cs typeface="Arial" panose="020B0604020202020204" pitchFamily="34" charset="0"/>
              </a:rPr>
              <a:t>.</a:t>
            </a:r>
            <a:endParaRPr lang="tr-TR" sz="4700" b="1" dirty="0">
              <a:solidFill>
                <a:srgbClr val="0070C0"/>
              </a:solidFill>
              <a:latin typeface="Arial" panose="020B0604020202020204" pitchFamily="34" charset="0"/>
              <a:cs typeface="Arial" panose="020B0604020202020204" pitchFamily="34" charset="0"/>
            </a:endParaRPr>
          </a:p>
          <a:p>
            <a:pPr algn="just"/>
            <a:r>
              <a:rPr lang="tr-TR" dirty="0"/>
              <a:t>SEKÖ bulaşıcı bir ajanın çapraz bulaşmasını önlemek için tek başına yetersiz olduğunda BBÖ uygulanır.</a:t>
            </a:r>
          </a:p>
          <a:p>
            <a:pPr algn="just"/>
            <a:r>
              <a:rPr lang="tr-TR" dirty="0"/>
              <a:t>Hastalık şüphesi veya tanısı almış kişilere temas sırasında ve sonrasında yapılacak işlemler;</a:t>
            </a:r>
          </a:p>
          <a:p>
            <a:pPr marL="342900" indent="-342900" algn="just">
              <a:buFont typeface="+mj-lt"/>
              <a:buAutoNum type="alphaUcPeriod"/>
            </a:pPr>
            <a:r>
              <a:rPr lang="tr-TR" dirty="0"/>
              <a:t>Kişinin izole edilmesinin ve izole kalmasının sağlanması</a:t>
            </a:r>
          </a:p>
          <a:p>
            <a:pPr marL="342900" indent="-342900" algn="just">
              <a:buFont typeface="+mj-lt"/>
              <a:buAutoNum type="alphaUcPeriod"/>
            </a:pPr>
            <a:r>
              <a:rPr lang="tr-TR" dirty="0"/>
              <a:t>Kişiye müdahale dahil KKD kullanılması</a:t>
            </a:r>
          </a:p>
          <a:p>
            <a:pPr marL="342900" indent="-342900" algn="just">
              <a:buFont typeface="+mj-lt"/>
              <a:buAutoNum type="alphaUcPeriod"/>
            </a:pPr>
            <a:r>
              <a:rPr lang="tr-TR" dirty="0" err="1"/>
              <a:t>Kontamine</a:t>
            </a:r>
            <a:r>
              <a:rPr lang="tr-TR" dirty="0"/>
              <a:t>(bulaşma) malzeme ve alanlar için uygun dezenfeksiyon işlemlerinin yapılması</a:t>
            </a:r>
          </a:p>
          <a:p>
            <a:pPr marL="342900" indent="-342900" algn="just">
              <a:buFont typeface="+mj-lt"/>
              <a:buAutoNum type="alphaUcPeriod"/>
            </a:pPr>
            <a:r>
              <a:rPr lang="tr-TR" dirty="0"/>
              <a:t>El Hijyeni sağlanması</a:t>
            </a:r>
          </a:p>
          <a:p>
            <a:pPr marL="342900" indent="-342900" algn="just">
              <a:buFont typeface="+mj-lt"/>
              <a:buAutoNum type="alphaUcPeriod"/>
            </a:pPr>
            <a:r>
              <a:rPr lang="tr-TR" sz="2800" dirty="0">
                <a:solidFill>
                  <a:srgbClr val="FF0000"/>
                </a:solidFill>
              </a:rPr>
              <a:t>Hastalık şüphesi veya tanı almış kişinin bulunduğu ortamın havalandırılmasının uygun şekilde temizlemesinin </a:t>
            </a:r>
            <a:r>
              <a:rPr lang="tr-TR" sz="2800" dirty="0" smtClean="0">
                <a:solidFill>
                  <a:srgbClr val="FF0000"/>
                </a:solidFill>
              </a:rPr>
              <a:t>sağlanması planda olacak.</a:t>
            </a:r>
            <a:endParaRPr lang="tr-TR" sz="2800" dirty="0">
              <a:solidFill>
                <a:srgbClr val="FF0000"/>
              </a:solidFill>
            </a:endParaRPr>
          </a:p>
          <a:p>
            <a:endParaRPr lang="tr-TR" dirty="0"/>
          </a:p>
        </p:txBody>
      </p:sp>
    </p:spTree>
    <p:extLst>
      <p:ext uri="{BB962C8B-B14F-4D97-AF65-F5344CB8AC3E}">
        <p14:creationId xmlns:p14="http://schemas.microsoft.com/office/powerpoint/2010/main" val="291494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0662" y="701722"/>
            <a:ext cx="10018713" cy="4825622"/>
          </a:xfrm>
        </p:spPr>
        <p:txBody>
          <a:bodyPr>
            <a:normAutofit/>
          </a:bodyPr>
          <a:lstStyle/>
          <a:p>
            <a:pPr algn="ctr"/>
            <a:r>
              <a:rPr lang="tr-TR" sz="6000" b="1" dirty="0" smtClean="0">
                <a:latin typeface="Arial" panose="020B0604020202020204" pitchFamily="34" charset="0"/>
                <a:cs typeface="Arial" panose="020B0604020202020204" pitchFamily="34" charset="0"/>
              </a:rPr>
              <a:t>TEŞEKKÜR EDERİZ.</a:t>
            </a:r>
          </a:p>
          <a:p>
            <a:pPr algn="ctr"/>
            <a:endParaRPr lang="tr-TR" sz="6000" b="1" dirty="0" smtClean="0">
              <a:latin typeface="Arial" panose="020B0604020202020204" pitchFamily="34" charset="0"/>
              <a:cs typeface="Arial" panose="020B0604020202020204" pitchFamily="34" charset="0"/>
            </a:endParaRPr>
          </a:p>
          <a:p>
            <a:pPr algn="ctr"/>
            <a:r>
              <a:rPr lang="tr-TR" sz="4000" b="1" dirty="0" smtClean="0">
                <a:latin typeface="Arial" panose="020B0604020202020204" pitchFamily="34" charset="0"/>
                <a:cs typeface="Arial" panose="020B0604020202020204" pitchFamily="34" charset="0"/>
              </a:rPr>
              <a:t>İŞYERİ SAĞLIK ve GÜVENLİK BİRİMİ</a:t>
            </a:r>
            <a:endParaRPr lang="tr-T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186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96776"/>
          </a:xfrm>
        </p:spPr>
        <p:txBody>
          <a:bodyPr>
            <a:normAutofit/>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252298" y="1105469"/>
            <a:ext cx="10785027" cy="5752531"/>
          </a:xfrm>
        </p:spPr>
        <p:txBody>
          <a:bodyPr>
            <a:normAutofit/>
          </a:bodyPr>
          <a:lstStyle/>
          <a:p>
            <a:r>
              <a:rPr lang="tr-TR" sz="3200" dirty="0" smtClean="0">
                <a:latin typeface="Arial" panose="020B0604020202020204" pitchFamily="34" charset="0"/>
                <a:cs typeface="Arial" panose="020B0604020202020204" pitchFamily="34" charset="0"/>
              </a:rPr>
              <a:t>Eğitim kurumlarımızı daha iyi koşullarda açmak ve eğitim hizmetlerimizi yeni normale uygun hale getirmek için sadece Bakanlığımızın tecrübesi ve çalışmaları ile değil bu konuda destek olabilecek tüm paydaşlarla istişareler gerçekleştirerek yeni eğitim-öğretim yılına hazırlıklarımızı tamamlıyoruz. Bu kapsamda, Millî Eğitim Bakanlığı ile Sanayi ve Teknoloji Bakanlığı arasında "Eğitim Kurumlarında Hijyen Şartlarının Geliştirilmesi ve Enfeksiyonu Önleme İş Birliği Protokolü", Bakanımız Sayın Ziya Selçuk ile Sanayi ve Teknoloji Bakanı Sayın Mustafa </a:t>
            </a:r>
            <a:r>
              <a:rPr lang="tr-TR" sz="3200" dirty="0" err="1" smtClean="0">
                <a:latin typeface="Arial" panose="020B0604020202020204" pitchFamily="34" charset="0"/>
                <a:cs typeface="Arial" panose="020B0604020202020204" pitchFamily="34" charset="0"/>
              </a:rPr>
              <a:t>Varank</a:t>
            </a:r>
            <a:r>
              <a:rPr lang="tr-TR" sz="3200" dirty="0" smtClean="0">
                <a:latin typeface="Arial" panose="020B0604020202020204" pitchFamily="34" charset="0"/>
                <a:cs typeface="Arial" panose="020B0604020202020204" pitchFamily="34" charset="0"/>
              </a:rPr>
              <a:t> tarafından imzalandı. </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99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44278"/>
          </a:xfrm>
        </p:spPr>
        <p:txBody>
          <a:bodyPr>
            <a:normAutofit/>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375127" y="1411405"/>
            <a:ext cx="10816873" cy="5446595"/>
          </a:xfrm>
        </p:spPr>
        <p:txBody>
          <a:bodyPr>
            <a:noAutofit/>
          </a:bodyPr>
          <a:lstStyle/>
          <a:p>
            <a:r>
              <a:rPr lang="tr-TR" sz="3600" dirty="0" smtClean="0">
                <a:latin typeface="Arial" panose="020B0604020202020204" pitchFamily="34" charset="0"/>
                <a:cs typeface="Arial" panose="020B0604020202020204" pitchFamily="34" charset="0"/>
              </a:rPr>
              <a:t>Bu protokol ile, eğitim-öğretim faaliyetlerine başlamadan önceki süreçte resmi ve özel okul/kurumlarda, dünyayı etkisine alan yeni tip </a:t>
            </a:r>
            <a:r>
              <a:rPr lang="tr-TR" sz="3600" dirty="0" err="1" smtClean="0">
                <a:latin typeface="Arial" panose="020B0604020202020204" pitchFamily="34" charset="0"/>
                <a:cs typeface="Arial" panose="020B0604020202020204" pitchFamily="34" charset="0"/>
              </a:rPr>
              <a:t>koronavirüs</a:t>
            </a:r>
            <a:r>
              <a:rPr lang="tr-TR" sz="3600" dirty="0" smtClean="0">
                <a:latin typeface="Arial" panose="020B0604020202020204" pitchFamily="34" charset="0"/>
                <a:cs typeface="Arial" panose="020B0604020202020204" pitchFamily="34" charset="0"/>
              </a:rPr>
              <a:t> (Covid-19) ile mücadele kapsamında </a:t>
            </a:r>
            <a:r>
              <a:rPr lang="tr-TR" sz="3600" dirty="0" smtClean="0">
                <a:solidFill>
                  <a:srgbClr val="0070C0"/>
                </a:solidFill>
                <a:latin typeface="Arial" panose="020B0604020202020204" pitchFamily="34" charset="0"/>
                <a:cs typeface="Arial" panose="020B0604020202020204" pitchFamily="34" charset="0"/>
              </a:rPr>
              <a:t>yüz yüze eğitim faaliyetlerinin ‘güvenilir, salgından etkilenmemiş ve hijyenik ortam’ standartlarına uygun olarak yürütülmesi amacıyla </a:t>
            </a:r>
            <a:r>
              <a:rPr lang="tr-TR" sz="3600" dirty="0" smtClean="0">
                <a:latin typeface="Arial" panose="020B0604020202020204" pitchFamily="34" charset="0"/>
                <a:cs typeface="Arial" panose="020B0604020202020204" pitchFamily="34" charset="0"/>
              </a:rPr>
              <a:t>sürdürülebilir bir sistem yönetimi planlanmaktadır. </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645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61150"/>
          </a:xfrm>
        </p:spPr>
        <p:txBody>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1552549" y="926276"/>
            <a:ext cx="10539367" cy="5931724"/>
          </a:xfrm>
        </p:spPr>
        <p:txBody>
          <a:bodyPr>
            <a:normAutofit/>
          </a:bodyPr>
          <a:lstStyle/>
          <a:p>
            <a:r>
              <a:rPr lang="tr-TR" sz="3600" dirty="0" smtClean="0">
                <a:latin typeface="Arial" panose="020B0604020202020204" pitchFamily="34" charset="0"/>
                <a:cs typeface="Arial" panose="020B0604020202020204" pitchFamily="34" charset="0"/>
              </a:rPr>
              <a:t>Bakanlığımız ile Türk Standartları </a:t>
            </a:r>
            <a:r>
              <a:rPr lang="tr-TR" sz="3600" dirty="0" err="1" smtClean="0">
                <a:latin typeface="Arial" panose="020B0604020202020204" pitchFamily="34" charset="0"/>
                <a:cs typeface="Arial" panose="020B0604020202020204" pitchFamily="34" charset="0"/>
              </a:rPr>
              <a:t>Enstütüsü</a:t>
            </a:r>
            <a:r>
              <a:rPr lang="tr-TR" sz="3600" dirty="0" smtClean="0">
                <a:latin typeface="Arial" panose="020B0604020202020204" pitchFamily="34" charset="0"/>
                <a:cs typeface="Arial" panose="020B0604020202020204" pitchFamily="34" charset="0"/>
              </a:rPr>
              <a:t> (TSE) arasında, 27 Temmuz 2020 tarihinde imzalanan iş birliği protokolü kapsamında, eğitim kurumlarında hijyen şartlarının geliştirilmesi, enfeksiyon öneme ve kontrol süreçlerinin tutarlı, geçerli, güvenilir, tarafsız bir anlayışla sürdürülmesi amacıyla 30.07.2020 tarihli ve 10075132 sayılı Bakanlık Makam Onayı ile </a:t>
            </a:r>
            <a:r>
              <a:rPr lang="tr-TR" sz="3600" dirty="0" smtClean="0">
                <a:solidFill>
                  <a:srgbClr val="FF0000"/>
                </a:solidFill>
                <a:latin typeface="Arial" panose="020B0604020202020204" pitchFamily="34" charset="0"/>
                <a:cs typeface="Arial" panose="020B0604020202020204" pitchFamily="34" charset="0"/>
              </a:rPr>
              <a:t>‘OKULUM TEMİZ</a:t>
            </a:r>
            <a:r>
              <a:rPr lang="tr-TR" sz="3600" dirty="0" smtClean="0">
                <a:latin typeface="Arial" panose="020B0604020202020204" pitchFamily="34" charset="0"/>
                <a:cs typeface="Arial" panose="020B0604020202020204" pitchFamily="34" charset="0"/>
              </a:rPr>
              <a:t>’ belgelendirme programı yürürlüğe alınmıştır.</a:t>
            </a:r>
            <a:endParaRPr lang="tr-T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17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91779"/>
          </a:xfrm>
        </p:spPr>
        <p:txBody>
          <a:bodyPr>
            <a:normAutofit/>
          </a:bodyPr>
          <a:lstStyle/>
          <a:p>
            <a:r>
              <a:rPr lang="tr-TR" sz="2800" i="1" dirty="0">
                <a:solidFill>
                  <a:srgbClr val="0070C0"/>
                </a:solidFill>
                <a:latin typeface="Arial Black" panose="020B0A04020102020204" pitchFamily="34" charset="0"/>
              </a:rPr>
              <a:t>OKULUM TEMİZ BELGESİ</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240" y="937231"/>
            <a:ext cx="4142782" cy="583314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506" y="2213203"/>
            <a:ext cx="4709321" cy="27471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428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37399"/>
          </a:xfrm>
        </p:spPr>
        <p:txBody>
          <a:bodyPr>
            <a:normAutofit/>
          </a:bodyPr>
          <a:lstStyle/>
          <a:p>
            <a:r>
              <a:rPr lang="tr-TR" sz="2800" i="1" dirty="0">
                <a:solidFill>
                  <a:srgbClr val="0070C0"/>
                </a:solidFill>
                <a:latin typeface="Arial Black" panose="020B0A04020102020204" pitchFamily="34" charset="0"/>
              </a:rPr>
              <a:t>OKULUM TEMİZ BELGESİ</a:t>
            </a:r>
            <a:endParaRPr lang="tr-TR" dirty="0"/>
          </a:p>
        </p:txBody>
      </p:sp>
      <p:sp>
        <p:nvSpPr>
          <p:cNvPr id="3" name="İçerik Yer Tutucusu 2"/>
          <p:cNvSpPr>
            <a:spLocks noGrp="1"/>
          </p:cNvSpPr>
          <p:nvPr>
            <p:ph idx="1"/>
          </p:nvPr>
        </p:nvSpPr>
        <p:spPr>
          <a:xfrm>
            <a:off x="818711" y="1064526"/>
            <a:ext cx="11373289" cy="5574269"/>
          </a:xfrm>
        </p:spPr>
        <p:txBody>
          <a:bodyPr>
            <a:noAutofit/>
          </a:bodyPr>
          <a:lstStyle/>
          <a:p>
            <a:r>
              <a:rPr lang="tr-TR" sz="2800" dirty="0" smtClean="0">
                <a:latin typeface="Arial" panose="020B0604020202020204" pitchFamily="34" charset="0"/>
                <a:cs typeface="Arial" panose="020B0604020202020204" pitchFamily="34" charset="0"/>
              </a:rPr>
              <a:t>«Okulum Temiz Belgesi» için, </a:t>
            </a:r>
            <a:r>
              <a:rPr lang="tr-TR" sz="2800" dirty="0" smtClean="0">
                <a:solidFill>
                  <a:srgbClr val="00B0F0"/>
                </a:solidFill>
                <a:latin typeface="Arial" panose="020B0604020202020204" pitchFamily="34" charset="0"/>
                <a:cs typeface="Arial" panose="020B0604020202020204" pitchFamily="34" charset="0"/>
              </a:rPr>
              <a:t>Resmi okullarımız Milli Eğitim Bakanlığına</a:t>
            </a:r>
            <a:r>
              <a:rPr lang="tr-TR" sz="2800" dirty="0" smtClean="0">
                <a:latin typeface="Arial" panose="020B0604020202020204" pitchFamily="34" charset="0"/>
                <a:cs typeface="Arial" panose="020B0604020202020204" pitchFamily="34" charset="0"/>
              </a:rPr>
              <a:t>, </a:t>
            </a:r>
            <a:r>
              <a:rPr lang="tr-TR" sz="2800" dirty="0" smtClean="0">
                <a:solidFill>
                  <a:srgbClr val="FF0000"/>
                </a:solidFill>
                <a:latin typeface="Arial" panose="020B0604020202020204" pitchFamily="34" charset="0"/>
                <a:cs typeface="Arial" panose="020B0604020202020204" pitchFamily="34" charset="0"/>
              </a:rPr>
              <a:t>Özel okullarımız ise TSE'ye başvuracaklardır. </a:t>
            </a:r>
            <a:r>
              <a:rPr lang="tr-TR" sz="2800" dirty="0" smtClean="0">
                <a:latin typeface="Arial" panose="020B0604020202020204" pitchFamily="34" charset="0"/>
                <a:cs typeface="Arial" panose="020B0604020202020204" pitchFamily="34" charset="0"/>
              </a:rPr>
              <a:t>Başvuru sonrasında Bakanlıkça yetkilendirilen Müdürlüğümüz İSGB bünyesindeki İş güvenliği Uzmanları ve Okul Sağlığı Ekip görevlileri tarafından bu okullar yerinde denetlenip kontrol ve belgelendirmesi yapacaktır. Okulun büyüklüğüne göre denetimler, azami 2 günde tamamlanacaktır. Denetimden başarıyla geçen okullara aynı hafta içinde İl Müdürlüğümüz tarafından 'Okulum Temiz Belgesi‘ verilecektir. </a:t>
            </a:r>
            <a:r>
              <a:rPr lang="tr-TR" sz="2800" dirty="0" smtClean="0">
                <a:solidFill>
                  <a:srgbClr val="FF0000"/>
                </a:solidFill>
                <a:latin typeface="Arial" panose="020B0604020202020204" pitchFamily="34" charset="0"/>
                <a:cs typeface="Arial" panose="020B0604020202020204" pitchFamily="34" charset="0"/>
              </a:rPr>
              <a:t>Belge sayesinde çocuklarımız, hijyen şartları en üst seviyeye taşınmış, salgına karşı tedbirlerini almış, güvenli ortamlarda eğitim-öğretim hayatına devam edecektir</a:t>
            </a:r>
            <a:r>
              <a:rPr lang="tr-TR" sz="2800" dirty="0" smtClean="0">
                <a:latin typeface="Arial" panose="020B0604020202020204" pitchFamily="34" charset="0"/>
                <a:cs typeface="Arial" panose="020B0604020202020204" pitchFamily="34" charset="0"/>
              </a:rPr>
              <a:t>.</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85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232012"/>
            <a:ext cx="10018713" cy="641445"/>
          </a:xfrm>
        </p:spPr>
        <p:txBody>
          <a:bodyPr/>
          <a:lstStyle/>
          <a:p>
            <a:r>
              <a:rPr lang="tr-TR" sz="2800" i="1" dirty="0">
                <a:solidFill>
                  <a:srgbClr val="0070C0"/>
                </a:solidFill>
                <a:latin typeface="Arial Black" panose="020B0A04020102020204" pitchFamily="34" charset="0"/>
              </a:rPr>
              <a:t>OKULUM TEMİZ </a:t>
            </a:r>
            <a:r>
              <a:rPr lang="tr-TR" sz="2800" i="1" dirty="0" smtClean="0">
                <a:solidFill>
                  <a:srgbClr val="0070C0"/>
                </a:solidFill>
                <a:latin typeface="Arial Black" panose="020B0A04020102020204" pitchFamily="34" charset="0"/>
              </a:rPr>
              <a:t>BAŞVURU FORMU</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961" y="873457"/>
            <a:ext cx="9116705" cy="5984543"/>
          </a:xfrm>
          <a:prstGeom prst="rect">
            <a:avLst/>
          </a:prstGeom>
        </p:spPr>
      </p:pic>
    </p:spTree>
    <p:extLst>
      <p:ext uri="{BB962C8B-B14F-4D97-AF65-F5344CB8AC3E}">
        <p14:creationId xmlns:p14="http://schemas.microsoft.com/office/powerpoint/2010/main" val="235096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13648"/>
          </a:xfrm>
        </p:spPr>
        <p:txBody>
          <a:bodyPr>
            <a:normAutofit fontScale="90000"/>
          </a:bodyPr>
          <a:lstStyle/>
          <a:p>
            <a:r>
              <a:rPr lang="tr-TR" sz="2800" i="1" dirty="0">
                <a:solidFill>
                  <a:srgbClr val="0070C0"/>
                </a:solidFill>
                <a:latin typeface="Arial Black" panose="020B0A04020102020204" pitchFamily="34" charset="0"/>
              </a:rPr>
              <a:t>OKULUM TEMİZ </a:t>
            </a:r>
            <a:r>
              <a:rPr lang="tr-TR" sz="2800" i="1" dirty="0" smtClean="0">
                <a:solidFill>
                  <a:srgbClr val="0070C0"/>
                </a:solidFill>
                <a:latin typeface="Arial Black" panose="020B0A04020102020204" pitchFamily="34" charset="0"/>
              </a:rPr>
              <a:t>BELGESİ</a:t>
            </a:r>
            <a:endParaRPr lang="tr-TR" dirty="0"/>
          </a:p>
        </p:txBody>
      </p:sp>
      <p:sp>
        <p:nvSpPr>
          <p:cNvPr id="3" name="İçerik Yer Tutucusu 2"/>
          <p:cNvSpPr>
            <a:spLocks noGrp="1"/>
          </p:cNvSpPr>
          <p:nvPr>
            <p:ph idx="1"/>
          </p:nvPr>
        </p:nvSpPr>
        <p:spPr>
          <a:xfrm>
            <a:off x="838200" y="1158554"/>
            <a:ext cx="5453418" cy="5699446"/>
          </a:xfrm>
        </p:spPr>
        <p:txBody>
          <a:bodyPr>
            <a:noAutofit/>
          </a:bodyPr>
          <a:lstStyle/>
          <a:p>
            <a:r>
              <a:rPr lang="tr-TR" sz="2800" dirty="0" smtClean="0">
                <a:latin typeface="Arial" panose="020B0604020202020204" pitchFamily="34" charset="0"/>
                <a:cs typeface="Arial" panose="020B0604020202020204" pitchFamily="34" charset="0"/>
              </a:rPr>
              <a:t>Bu belgeyi almak için; Okullarda hijyen ve sanitasyon kalitesinin geliştirilmesi ve ilgili tarafların beklentilerinin karşılanması amacıyla «</a:t>
            </a:r>
            <a:r>
              <a:rPr lang="tr-TR" sz="2800" b="1" dirty="0" smtClean="0">
                <a:solidFill>
                  <a:srgbClr val="FF0000"/>
                </a:solidFill>
                <a:latin typeface="Arial" panose="020B0604020202020204" pitchFamily="34" charset="0"/>
                <a:cs typeface="Arial" panose="020B0604020202020204" pitchFamily="34" charset="0"/>
              </a:rPr>
              <a:t>Eğitim Kurumlarında Hijyen Şartlarının Geliştirilmesi, Enfeksiyon Önleme ve Kontrol Kılavuzu»</a:t>
            </a:r>
            <a:r>
              <a:rPr lang="tr-TR" sz="2800" dirty="0" smtClean="0">
                <a:latin typeface="Arial" panose="020B0604020202020204" pitchFamily="34" charset="0"/>
                <a:cs typeface="Arial" panose="020B0604020202020204" pitchFamily="34" charset="0"/>
              </a:rPr>
              <a:t> belgelendirmeye esas dokümanı kullanılacaktır.</a:t>
            </a:r>
            <a:endParaRPr lang="tr-TR" sz="2800"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461" y="1158553"/>
            <a:ext cx="5340824" cy="5699447"/>
          </a:xfrm>
          <a:prstGeom prst="rect">
            <a:avLst/>
          </a:prstGeom>
        </p:spPr>
      </p:pic>
    </p:spTree>
    <p:extLst>
      <p:ext uri="{BB962C8B-B14F-4D97-AF65-F5344CB8AC3E}">
        <p14:creationId xmlns:p14="http://schemas.microsoft.com/office/powerpoint/2010/main" val="1899210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232</TotalTime>
  <Words>1533</Words>
  <Application>Microsoft Office PowerPoint</Application>
  <PresentationFormat>Özel</PresentationFormat>
  <Paragraphs>234</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Paralaks</vt:lpstr>
      <vt:lpstr>KAHRAMANMARAŞ İL MİLLİ EĞİTİM MÜDÜRLÜĞÜ İŞYERİ SAĞLIK VE GÜVENLİK BİRİMİ</vt:lpstr>
      <vt:lpstr>OKULUM TEMİZ BELGESİ</vt:lpstr>
      <vt:lpstr>OKULUM TEMİZ BELGESİ</vt:lpstr>
      <vt:lpstr>OKULUM TEMİZ BELGESİ</vt:lpstr>
      <vt:lpstr>OKULUM TEMİZ BELGESİ</vt:lpstr>
      <vt:lpstr>OKULUM TEMİZ BELGESİ</vt:lpstr>
      <vt:lpstr>OKULUM TEMİZ BELGESİ</vt:lpstr>
      <vt:lpstr>OKULUM TEMİZ BAŞVURU FORMU</vt:lpstr>
      <vt:lpstr>OKULUM TEMİZ BELGESİ</vt:lpstr>
      <vt:lpstr>OKULUM TEMİZ BELGESİ</vt:lpstr>
      <vt:lpstr>OKULUM TEMİZ BELGESİ</vt:lpstr>
      <vt:lpstr>OKULUM TEMİZ BELGESİ</vt:lpstr>
      <vt:lpstr>OKULUM TEMİZ BELGESİ</vt:lpstr>
      <vt:lpstr>OKULUM TEMİZ BELGESİ</vt:lpstr>
      <vt:lpstr>SİSTEME BURADAN GİRİŞ YAPACAĞIZ</vt:lpstr>
      <vt:lpstr>SİSTEME YÜKLENECEK BELGELER</vt:lpstr>
      <vt:lpstr>OKULUM TEMİZ BELGESİ</vt:lpstr>
      <vt:lpstr>OKULUM TEMİZ BELGESİ</vt:lpstr>
      <vt:lpstr>OKULLARIMIZ NE YAPACAK</vt:lpstr>
      <vt:lpstr>OKULLARIMIZ NE YAPACAK</vt:lpstr>
      <vt:lpstr>OKULLARIMIZ NE YAPACAK</vt:lpstr>
      <vt:lpstr>OKULLARIMIZ NE YAPACAK</vt:lpstr>
      <vt:lpstr>OKULLARIMIZ NE YAPACAK</vt:lpstr>
      <vt:lpstr>OKULLARIMIZ NE YAPACAK</vt:lpstr>
      <vt:lpstr>OKULLARIMIZ NE YAPACAK</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KAHRAMANMARAŞ İL MİLLİ EĞİTİM MÜDÜRLÜĞÜ İŞYERİ SAĞLIK VE GÜVENLİK BİRİMİ</dc:title>
  <dc:creator>MEHMET UZUM</dc:creator>
  <cp:lastModifiedBy>MesutKORKMAZ</cp:lastModifiedBy>
  <cp:revision>42</cp:revision>
  <dcterms:created xsi:type="dcterms:W3CDTF">2020-08-06T16:19:36Z</dcterms:created>
  <dcterms:modified xsi:type="dcterms:W3CDTF">2020-08-07T12:45:43Z</dcterms:modified>
</cp:coreProperties>
</file>