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6" r:id="rId4"/>
    <p:sldId id="277" r:id="rId5"/>
    <p:sldId id="278" r:id="rId6"/>
    <p:sldId id="279" r:id="rId7"/>
    <p:sldId id="259" r:id="rId8"/>
    <p:sldId id="260" r:id="rId9"/>
    <p:sldId id="263" r:id="rId10"/>
    <p:sldId id="264" r:id="rId11"/>
    <p:sldId id="262" r:id="rId12"/>
    <p:sldId id="282" r:id="rId13"/>
    <p:sldId id="274" r:id="rId14"/>
    <p:sldId id="261" r:id="rId15"/>
    <p:sldId id="265" r:id="rId16"/>
    <p:sldId id="273" r:id="rId17"/>
    <p:sldId id="280" r:id="rId18"/>
    <p:sldId id="281" r:id="rId19"/>
    <p:sldId id="272" r:id="rId20"/>
    <p:sldId id="271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4963-91BB-425B-B414-40086D78785A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20E7-408C-4BBD-9A9A-93E12C4A09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6492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4963-91BB-425B-B414-40086D78785A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20E7-408C-4BBD-9A9A-93E12C4A09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1105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4963-91BB-425B-B414-40086D78785A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20E7-408C-4BBD-9A9A-93E12C4A09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0269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4963-91BB-425B-B414-40086D78785A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20E7-408C-4BBD-9A9A-93E12C4A09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7173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4963-91BB-425B-B414-40086D78785A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20E7-408C-4BBD-9A9A-93E12C4A09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1901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4963-91BB-425B-B414-40086D78785A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20E7-408C-4BBD-9A9A-93E12C4A09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8495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4963-91BB-425B-B414-40086D78785A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20E7-408C-4BBD-9A9A-93E12C4A09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9527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4963-91BB-425B-B414-40086D78785A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20E7-408C-4BBD-9A9A-93E12C4A09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657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4963-91BB-425B-B414-40086D78785A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20E7-408C-4BBD-9A9A-93E12C4A09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07693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4963-91BB-425B-B414-40086D78785A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20E7-408C-4BBD-9A9A-93E12C4A09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22730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4963-91BB-425B-B414-40086D78785A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E20E7-408C-4BBD-9A9A-93E12C4A09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59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-12824" y="0"/>
            <a:ext cx="9144000" cy="1143000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OKULUM TEMİZ BELGESİ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14963-91BB-425B-B414-40086D78785A}" type="datetimeFigureOut">
              <a:rPr lang="tr-TR" smtClean="0"/>
              <a:t>6.08.2024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E20E7-408C-4BBD-9A9A-93E12C4A09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810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r-TR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      OKULUM TEMİZ BELGESİ</a:t>
            </a:r>
            <a:endParaRPr lang="tr-TR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452"/>
            <a:ext cx="1252023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Dikdörtgen 9"/>
          <p:cNvSpPr/>
          <p:nvPr/>
        </p:nvSpPr>
        <p:spPr>
          <a:xfrm>
            <a:off x="-9160" y="1556792"/>
            <a:ext cx="9120159" cy="494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Tx/>
              <a:buNone/>
              <a:tabLst/>
              <a:defRPr/>
            </a:pPr>
            <a:r>
              <a:rPr kumimoji="0" lang="tr-TR" sz="3500" b="1" i="0" u="none" strike="noStrike" kern="0" cap="none" spc="0" normalizeH="0" baseline="0" noProof="0" dirty="0" smtClean="0">
                <a:ln>
                  <a:noFill/>
                </a:ln>
                <a:solidFill>
                  <a:srgbClr val="30ACEC">
                    <a:lumMod val="50000"/>
                  </a:srgbClr>
                </a:solidFill>
                <a:effectLst/>
                <a:uLnTx/>
                <a:uFillTx/>
                <a:latin typeface="Corbel"/>
              </a:rPr>
              <a:t>EĞİTİM KURUMLARINDA HİJYEN ŞARTLARININ GELİŞTİRİLMESİ ve ENFEKSİYON ÖNLEME KONTROL           KILAVUZU STANDARDI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Tx/>
              <a:buNone/>
              <a:tabLst/>
              <a:defRPr/>
            </a:pPr>
            <a:r>
              <a:rPr kumimoji="0" lang="tr-TR" sz="3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</a:rPr>
              <a:t>OKULUM TEMİZ BELGESİ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Tx/>
              <a:buNone/>
              <a:tabLst/>
              <a:defRPr/>
            </a:pPr>
            <a:r>
              <a:rPr kumimoji="0" lang="tr-TR" sz="3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 Black" panose="020B0A04020102020204" pitchFamily="34" charset="0"/>
              </a:rPr>
              <a:t>OKUL MÜDÜRLERİ BİLGİLENDİRME TOPLANTISI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Tx/>
              <a:buNone/>
              <a:tabLst/>
              <a:defRPr/>
            </a:pPr>
            <a:r>
              <a:rPr kumimoji="0" lang="tr-TR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</a:rPr>
              <a:t>AĞUSTOS 2024</a:t>
            </a:r>
            <a:endParaRPr kumimoji="0" lang="tr-TR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8878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r-TR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      OKULUM TEMİZ BELGESİ</a:t>
            </a:r>
            <a:endParaRPr lang="tr-TR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1" y="188640"/>
            <a:ext cx="1252023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MesutKORKMAZ\Desktop\Ekran Alıntısı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1" y="1340768"/>
            <a:ext cx="8940647" cy="525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83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 Black" panose="020B0A04020102020204" pitchFamily="34" charset="0"/>
                <a:cs typeface="Aharoni" panose="02010803020104030203" pitchFamily="2" charset="-79"/>
              </a:rPr>
              <a:t>OKULUM TEMİZ BELGESİ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40768"/>
            <a:ext cx="8856984" cy="5328592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824" y="139452"/>
            <a:ext cx="731735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352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r-TR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      OKULUM TEMİZ BELGESİ</a:t>
            </a:r>
            <a:endParaRPr lang="tr-TR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1" y="188640"/>
            <a:ext cx="1252023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MesutKORKMAZ\Desktop\photo_2022-07-27_16-16-4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144000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şağı Ok 2"/>
          <p:cNvSpPr/>
          <p:nvPr/>
        </p:nvSpPr>
        <p:spPr>
          <a:xfrm>
            <a:off x="4148514" y="3212976"/>
            <a:ext cx="711518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7" name="Picture 3" descr="C:\Users\MesutKORKMAZ\Desktop\photo_2022-07-27_16-19-1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1088"/>
            <a:ext cx="914400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45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r-TR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      OKULUM TEMİZ BELGESİ</a:t>
            </a:r>
            <a:endParaRPr lang="tr-TR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1" y="188640"/>
            <a:ext cx="1252023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57" y="1196752"/>
            <a:ext cx="4792694" cy="5661248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137" y="1196752"/>
            <a:ext cx="4353863" cy="566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3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r-TR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      OKULUM TEMİZ BELGESİ</a:t>
            </a:r>
            <a:endParaRPr lang="tr-TR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1" y="188640"/>
            <a:ext cx="1252023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107504" y="1340768"/>
            <a:ext cx="88569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0" cap="none" spc="0" normalizeH="0" baseline="0" noProof="0" dirty="0" smtClean="0">
                <a:ln w="3175" cmpd="sng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OKULLARIMIZ NE YAPACAK</a:t>
            </a:r>
            <a:endParaRPr kumimoji="0" lang="tr-TR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49171" y="2132856"/>
            <a:ext cx="9120159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tr-TR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sz="3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PORTALDA BAŞVURU BİLGİLERİ GÜNCELLENECEK</a:t>
            </a:r>
            <a:endParaRPr lang="tr-TR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32938" y="2813166"/>
            <a:ext cx="9120159" cy="95410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tr-TR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BAŞVURU DURUMUNDA DURUM SIFIRLAMASI YAPACAK VE YENİ TALEPTE BULUNULACAKTIR</a:t>
            </a:r>
            <a:endParaRPr lang="tr-TR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0" y="4774712"/>
            <a:ext cx="9120159" cy="95410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tr-TR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tr-TR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OKUL RİSK DEĞERLENDİRME GÜNCELLENEREK PORTALA </a:t>
            </a:r>
            <a:r>
              <a:rPr lang="tr-TR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YÜKLENMELİDİR</a:t>
            </a:r>
            <a:endParaRPr lang="tr-TR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15635" y="3790612"/>
            <a:ext cx="9120159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tr-TR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ÖZDEĞERLENDİRME SORU LİSTESİ GÜNCELLENEREK PORTALA YÜKLENMELİDİR</a:t>
            </a:r>
            <a:endParaRPr lang="tr-TR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05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r-TR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      OKULUM TEMİZ BELGESİ</a:t>
            </a:r>
            <a:endParaRPr lang="tr-TR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1" y="188640"/>
            <a:ext cx="1252023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ikdörtgen 4"/>
          <p:cNvSpPr/>
          <p:nvPr/>
        </p:nvSpPr>
        <p:spPr>
          <a:xfrm>
            <a:off x="53751" y="2294875"/>
            <a:ext cx="9120159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tr-TR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 TEMİZLİK VE DEZENFEKSİYON PLAN VE TALİMATLARI GÜNCELLENEREK PORTALA YÜKLENMELİDİR</a:t>
            </a:r>
            <a:endParaRPr lang="tr-TR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0075" y="3679870"/>
            <a:ext cx="9120159" cy="138499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tr-TR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 STANDART ENFEKSİYON KONTROL ÖNLEM KAYITLARI (SEKÖ)  GÜNCELLEYEREK </a:t>
            </a:r>
            <a:r>
              <a:rPr lang="tr-TR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PORTALA </a:t>
            </a:r>
            <a:r>
              <a:rPr lang="tr-TR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YÜKLENMELİDİR</a:t>
            </a:r>
            <a:endParaRPr lang="tr-TR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0074" y="5064865"/>
            <a:ext cx="9120159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tr-TR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BULAŞ BAZLI ÖNLEM KAYITLARI (BBÖ) GÜNCELLENEREK PORTALA YÜKLENMELİDİR</a:t>
            </a:r>
            <a:endParaRPr lang="tr-TR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57377" y="1340768"/>
            <a:ext cx="9097030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lvl="0" indent="-285750" defTabSz="457200"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tr-TR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tr-TR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OKUL ENFEKSİYON ÖNLEME EYLEM PLANI GÜNCELLENEREK PORTALA YÜKLENMELİDİR</a:t>
            </a:r>
            <a:endParaRPr lang="tr-TR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26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3841" y="18583"/>
            <a:ext cx="91440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tr-TR" dirty="0">
                <a:latin typeface="Arial Black" panose="020B0A04020102020204" pitchFamily="34" charset="0"/>
                <a:cs typeface="Aharoni" panose="02010803020104030203" pitchFamily="2" charset="-79"/>
              </a:rPr>
              <a:t>OKULUM TEMİZ BELGESİ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360240"/>
            <a:ext cx="8928992" cy="5453136"/>
          </a:xfrm>
        </p:spPr>
        <p:txBody>
          <a:bodyPr/>
          <a:lstStyle/>
          <a:p>
            <a:r>
              <a:rPr lang="tr-TR" sz="2800" dirty="0"/>
              <a:t>Geleceğimizin teminatı çocuklarımızın eğitim kurumlarında sağlık ve hijyen şatları </a:t>
            </a:r>
            <a:r>
              <a:rPr lang="tr-TR" sz="2800" dirty="0" smtClean="0"/>
              <a:t>geliştirilmiş ortamlarda </a:t>
            </a:r>
            <a:r>
              <a:rPr lang="tr-TR" sz="2800" dirty="0"/>
              <a:t>yetiştirilmeleri için Bakanlığımız ile TSE arasında düzenlenen işbirliği protokolüne </a:t>
            </a:r>
            <a:r>
              <a:rPr lang="tr-TR" sz="2800" dirty="0" smtClean="0"/>
              <a:t>uygun olarak</a:t>
            </a:r>
            <a:r>
              <a:rPr lang="tr-TR" sz="2800" dirty="0"/>
              <a:t>, belgelendirme programının uygulanması ve belgelendirme faaliyetlerinin Bakanlığımız ve </a:t>
            </a:r>
            <a:r>
              <a:rPr lang="tr-TR" sz="2800" dirty="0" smtClean="0"/>
              <a:t>TSE tarafından  </a:t>
            </a:r>
            <a:r>
              <a:rPr lang="tr-TR" sz="2800" dirty="0"/>
              <a:t>müştereken  belirlenen  kriterlere  uygun  olarak  aksamaya  mahal  verilmeden  </a:t>
            </a:r>
            <a:r>
              <a:rPr lang="tr-TR" sz="2800" dirty="0" smtClean="0"/>
              <a:t>titizlikle yönetilmesi</a:t>
            </a:r>
            <a:r>
              <a:rPr lang="tr-TR" sz="2800" dirty="0"/>
              <a:t>, bu süreçte tetkik görevlilerine her türlü kolaylığın sağlanması, taraflar arasında iş birliği </a:t>
            </a:r>
            <a:r>
              <a:rPr lang="tr-TR" sz="2800" dirty="0" smtClean="0"/>
              <a:t>ve koordinasyonun </a:t>
            </a:r>
            <a:r>
              <a:rPr lang="tr-TR" sz="2800" dirty="0"/>
              <a:t>oluşturulması önemli ve gerekli görülmektedir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1" y="188640"/>
            <a:ext cx="1252023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637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180166"/>
            <a:ext cx="9023672" cy="5633210"/>
          </a:xfrm>
        </p:spPr>
        <p:txBody>
          <a:bodyPr/>
          <a:lstStyle/>
          <a:p>
            <a:r>
              <a:rPr lang="tr-TR" b="1" dirty="0" smtClean="0">
                <a:latin typeface="Arial Black" panose="020B0A04020102020204" pitchFamily="34" charset="0"/>
              </a:rPr>
              <a:t>NELERE DİKKAT EDİLECEK</a:t>
            </a:r>
          </a:p>
          <a:p>
            <a:r>
              <a:rPr lang="tr-TR" sz="2400" dirty="0" smtClean="0"/>
              <a:t>EL YIKAMA VE HAPŞIRIK ADABI  AFİŞLERİ</a:t>
            </a:r>
          </a:p>
          <a:p>
            <a:r>
              <a:rPr lang="tr-TR" sz="2400" dirty="0" smtClean="0"/>
              <a:t>TEMİZLİK ÇİZELGELERİ VE MALZEME LİSTESİ</a:t>
            </a:r>
          </a:p>
          <a:p>
            <a:r>
              <a:rPr lang="tr-TR" sz="2400" dirty="0" smtClean="0"/>
              <a:t>İZALASYON ODASI MALZEMELERİ VE KKD LERİ </a:t>
            </a:r>
            <a:r>
              <a:rPr lang="tr-TR" sz="1800" dirty="0" smtClean="0"/>
              <a:t>(Maske, Tulum, Eldiven vb.)</a:t>
            </a:r>
          </a:p>
          <a:p>
            <a:r>
              <a:rPr lang="tr-TR" sz="2400" dirty="0" smtClean="0"/>
              <a:t>EĞİTİM PLANLARI </a:t>
            </a:r>
          </a:p>
          <a:p>
            <a:r>
              <a:rPr lang="tr-TR" sz="2400" dirty="0" smtClean="0"/>
              <a:t>ATIK YÖNETİMİ</a:t>
            </a:r>
          </a:p>
          <a:p>
            <a:r>
              <a:rPr lang="tr-TR" sz="2400" dirty="0" smtClean="0"/>
              <a:t>SU DEPOSU TEMİZLİĞİ VE </a:t>
            </a:r>
            <a:r>
              <a:rPr lang="tr-TR" sz="2400" dirty="0" smtClean="0"/>
              <a:t>HİJYENİ ,PERİYODİK İLAÇLAMALAR</a:t>
            </a:r>
            <a:endParaRPr lang="tr-TR" sz="2400" dirty="0" smtClean="0"/>
          </a:p>
          <a:p>
            <a:r>
              <a:rPr lang="tr-TR" sz="2400" dirty="0" smtClean="0"/>
              <a:t>EL TEMASI OLMAYAN ÇÖP KOVALARI</a:t>
            </a:r>
          </a:p>
          <a:p>
            <a:r>
              <a:rPr lang="tr-TR" sz="2400" dirty="0" smtClean="0"/>
              <a:t>TALİMATLAR</a:t>
            </a:r>
          </a:p>
          <a:p>
            <a:r>
              <a:rPr lang="tr-TR" sz="2400" dirty="0" smtClean="0"/>
              <a:t>RİSK ANALİZİ GÜNCELLİĞİ</a:t>
            </a:r>
          </a:p>
          <a:p>
            <a:r>
              <a:rPr lang="tr-TR" sz="2400" dirty="0" smtClean="0"/>
              <a:t>İLETİŞİM PLANLARI</a:t>
            </a:r>
          </a:p>
          <a:p>
            <a:r>
              <a:rPr lang="tr-TR" sz="2400" dirty="0" smtClean="0"/>
              <a:t>DEVAMSIZLIK TAKİP ÇİZELGELERİ</a:t>
            </a:r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23841" y="18583"/>
            <a:ext cx="9144000" cy="1143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OKULUM TEMİZ BELGESİ</a:t>
            </a:r>
            <a:endParaRPr lang="tr-T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1" y="188640"/>
            <a:ext cx="1252023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62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r-TR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      OKULUM TEMİZ BELGESİ</a:t>
            </a:r>
            <a:endParaRPr lang="tr-TR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1" y="188640"/>
            <a:ext cx="1252023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0" y="1340768"/>
            <a:ext cx="9144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400" b="1" i="0" u="none" strike="noStrike" kern="0" cap="none" spc="0" normalizeH="0" baseline="0" noProof="0" dirty="0" smtClean="0">
              <a:ln w="3175" cmpd="sng">
                <a:noFill/>
              </a:ln>
              <a:solidFill>
                <a:prstClr val="black"/>
              </a:solidFill>
              <a:effectLst/>
              <a:uLnTx/>
              <a:uFillTx/>
              <a:latin typeface="Corbel"/>
              <a:ea typeface="+mj-ea"/>
              <a:cs typeface="+mj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1" i="0" u="none" strike="noStrike" kern="0" cap="none" spc="0" normalizeH="0" baseline="0" noProof="0" dirty="0" smtClean="0">
                <a:ln w="3175" cmpd="sng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rbel"/>
                <a:ea typeface="+mj-ea"/>
                <a:cs typeface="+mj-cs"/>
              </a:rPr>
              <a:t>OKULUM TEMİZ  BİLGİLENDİRME MERKEZİ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4400" b="1" kern="0" dirty="0">
              <a:ln w="3175" cmpd="sng">
                <a:noFill/>
              </a:ln>
              <a:solidFill>
                <a:prstClr val="black"/>
              </a:solidFill>
              <a:latin typeface="Corbel"/>
              <a:ea typeface="+mj-ea"/>
              <a:cs typeface="+mj-cs"/>
            </a:endParaRPr>
          </a:p>
          <a:p>
            <a:r>
              <a:rPr lang="tr-TR" sz="4400" b="1" dirty="0" smtClean="0">
                <a:latin typeface="Arial Black" pitchFamily="34" charset="0"/>
              </a:rPr>
              <a:t> Telefon </a:t>
            </a:r>
            <a:r>
              <a:rPr lang="tr-TR" sz="4400" b="1" dirty="0">
                <a:latin typeface="Arial Black" pitchFamily="34" charset="0"/>
              </a:rPr>
              <a:t>03442164678</a:t>
            </a:r>
          </a:p>
          <a:p>
            <a:r>
              <a:rPr lang="tr-TR" sz="3800" b="1" dirty="0" smtClean="0">
                <a:latin typeface="Arial Black" pitchFamily="34" charset="0"/>
              </a:rPr>
              <a:t> E-mail :isguvenligi46@meb.gov.tr</a:t>
            </a:r>
            <a:endParaRPr lang="tr-TR" sz="3800" b="1" dirty="0">
              <a:latin typeface="Arial Black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4400" b="1" kern="0" dirty="0">
              <a:ln w="3175" cmpd="sng">
                <a:noFill/>
              </a:ln>
              <a:solidFill>
                <a:prstClr val="black"/>
              </a:solidFill>
              <a:latin typeface="Corbe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626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r-TR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      OKULUM TEMİZ BELGESİ</a:t>
            </a:r>
            <a:endParaRPr lang="tr-TR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1" y="188640"/>
            <a:ext cx="1252023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26754" y="2348880"/>
            <a:ext cx="9120159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ctr" defTabSz="457200"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tr-TR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TEŞEKKÜR EDERİZ.</a:t>
            </a:r>
          </a:p>
          <a:p>
            <a:pPr marL="285750" lvl="0" indent="-285750" algn="ctr" defTabSz="457200"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endParaRPr lang="tr-TR" sz="6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ctr" defTabSz="457200"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tr-TR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İŞYERİ SAĞLIK ve GÜVENLİK BİRİMİ</a:t>
            </a:r>
          </a:p>
        </p:txBody>
      </p:sp>
    </p:spTree>
    <p:extLst>
      <p:ext uri="{BB962C8B-B14F-4D97-AF65-F5344CB8AC3E}">
        <p14:creationId xmlns:p14="http://schemas.microsoft.com/office/powerpoint/2010/main" val="357626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tr-TR" dirty="0">
                <a:latin typeface="Arial Black" panose="020B0A04020102020204" pitchFamily="34" charset="0"/>
                <a:cs typeface="Aharoni" panose="02010803020104030203" pitchFamily="2" charset="-79"/>
              </a:rPr>
              <a:t>OKULUM TEMİZ BELGESİ</a:t>
            </a:r>
            <a:endParaRPr lang="tr-TR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tr-TR" sz="3600" dirty="0"/>
              <a:t>Bakanlığımız merkez ve taşra teşkilatı ile okul ve kurumlarında yönetim sistemleri </a:t>
            </a:r>
            <a:r>
              <a:rPr lang="tr-TR" sz="3600" dirty="0" smtClean="0"/>
              <a:t>belgelendirme iş </a:t>
            </a:r>
            <a:r>
              <a:rPr lang="tr-TR" sz="3600" dirty="0"/>
              <a:t>ve işlemleri Millî Eğitim Bakanlığı Belgelendirme Hizmetleri </a:t>
            </a:r>
            <a:r>
              <a:rPr lang="tr-TR" sz="3600" dirty="0" smtClean="0"/>
              <a:t>Yönergesi </a:t>
            </a:r>
            <a:r>
              <a:rPr lang="tr-TR" sz="3600" dirty="0"/>
              <a:t>doğrultusunda </a:t>
            </a:r>
            <a:r>
              <a:rPr lang="tr-TR" sz="3600" dirty="0" smtClean="0"/>
              <a:t>yürütülmektedir</a:t>
            </a:r>
            <a:r>
              <a:rPr lang="tr-TR" sz="3600" dirty="0"/>
              <a:t>.</a:t>
            </a:r>
          </a:p>
          <a:p>
            <a:endParaRPr lang="tr-TR" sz="3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452"/>
            <a:ext cx="1252023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641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tr-TR" dirty="0">
                <a:latin typeface="Arial Black" panose="020B0A04020102020204" pitchFamily="34" charset="0"/>
                <a:cs typeface="Aharoni" panose="02010803020104030203" pitchFamily="2" charset="-79"/>
              </a:rPr>
              <a:t>OKULUM TEMİZ BELGESİ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600200"/>
            <a:ext cx="9131176" cy="5141168"/>
          </a:xfrm>
        </p:spPr>
        <p:txBody>
          <a:bodyPr/>
          <a:lstStyle/>
          <a:p>
            <a:r>
              <a:rPr lang="tr-TR" sz="4000" dirty="0"/>
              <a:t>Eğitim öğretim faaliyetlerine başlamadan önceki süreçte resmî ve özel okul/kurumlarda</a:t>
            </a:r>
            <a:r>
              <a:rPr lang="tr-TR" sz="4000" dirty="0">
                <a:solidFill>
                  <a:srgbClr val="FF0000"/>
                </a:solidFill>
              </a:rPr>
              <a:t>, </a:t>
            </a:r>
            <a:r>
              <a:rPr lang="tr-TR" sz="4000" dirty="0" smtClean="0">
                <a:solidFill>
                  <a:srgbClr val="FF0000"/>
                </a:solidFill>
              </a:rPr>
              <a:t>eğitim faaliyetlerinin </a:t>
            </a:r>
            <a:r>
              <a:rPr lang="tr-TR" sz="4000" dirty="0">
                <a:solidFill>
                  <a:srgbClr val="FF0000"/>
                </a:solidFill>
              </a:rPr>
              <a:t>temiz, hijyenik ve </a:t>
            </a:r>
            <a:r>
              <a:rPr lang="tr-TR" sz="4000" dirty="0" smtClean="0">
                <a:solidFill>
                  <a:srgbClr val="FF0000"/>
                </a:solidFill>
              </a:rPr>
              <a:t>enfeksiyonlara </a:t>
            </a:r>
            <a:r>
              <a:rPr lang="tr-TR" sz="4000" dirty="0">
                <a:solidFill>
                  <a:srgbClr val="FF0000"/>
                </a:solidFill>
              </a:rPr>
              <a:t>karşı güvenli ortam </a:t>
            </a:r>
            <a:r>
              <a:rPr lang="tr-TR" sz="4000" dirty="0" smtClean="0">
                <a:solidFill>
                  <a:srgbClr val="FF0000"/>
                </a:solidFill>
              </a:rPr>
              <a:t>standartlarına</a:t>
            </a:r>
            <a:r>
              <a:rPr lang="tr-TR" sz="4000" dirty="0" smtClean="0"/>
              <a:t> </a:t>
            </a:r>
            <a:r>
              <a:rPr lang="tr-TR" sz="4000" dirty="0"/>
              <a:t>uygun </a:t>
            </a:r>
            <a:r>
              <a:rPr lang="tr-TR" sz="4000" dirty="0" smtClean="0"/>
              <a:t>olarak gerçekleştirilmesi </a:t>
            </a:r>
            <a:r>
              <a:rPr lang="tr-TR" sz="4000" dirty="0"/>
              <a:t>amacıyla sistemli yönetim anlayışı sürdürülmektedir.</a:t>
            </a:r>
          </a:p>
          <a:p>
            <a:endParaRPr lang="tr-TR" sz="4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452"/>
            <a:ext cx="1252023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350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tr-TR" dirty="0">
                <a:latin typeface="Arial Black" panose="020B0A04020102020204" pitchFamily="34" charset="0"/>
                <a:cs typeface="Aharoni" panose="02010803020104030203" pitchFamily="2" charset="-79"/>
              </a:rPr>
              <a:t>OKULUM TEMİZ BELGESİ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600200"/>
            <a:ext cx="9131176" cy="5069160"/>
          </a:xfrm>
        </p:spPr>
        <p:txBody>
          <a:bodyPr/>
          <a:lstStyle/>
          <a:p>
            <a:r>
              <a:rPr lang="tr-TR" sz="3600" dirty="0" smtClean="0"/>
              <a:t>Bakanlığımız </a:t>
            </a:r>
            <a:r>
              <a:rPr lang="tr-TR" sz="3600" dirty="0"/>
              <a:t>ile Türk Standartları Enstitüsü (TSE) arasında, 27 Temmuz 2020 tarihinde </a:t>
            </a:r>
            <a:r>
              <a:rPr lang="tr-TR" sz="3600" dirty="0" smtClean="0"/>
              <a:t>imzalanan işbirliği </a:t>
            </a:r>
            <a:r>
              <a:rPr lang="tr-TR" sz="3600" dirty="0"/>
              <a:t>protokolü kapsamında yayınlanan "</a:t>
            </a:r>
            <a:r>
              <a:rPr lang="tr-TR" sz="3600" b="1" dirty="0"/>
              <a:t>Eğitim  Kurumlarında  Hijyen  Şartlarının  </a:t>
            </a:r>
            <a:r>
              <a:rPr lang="tr-TR" sz="3600" b="1" dirty="0" err="1"/>
              <a:t>Geliştirilmesi</a:t>
            </a:r>
            <a:r>
              <a:rPr lang="tr-TR" sz="3600" dirty="0" err="1"/>
              <a:t>,"</a:t>
            </a:r>
            <a:r>
              <a:rPr lang="tr-TR" sz="3600" dirty="0" err="1" smtClean="0"/>
              <a:t>ne</a:t>
            </a:r>
            <a:r>
              <a:rPr lang="tr-TR" sz="3600" dirty="0" smtClean="0"/>
              <a:t> </a:t>
            </a:r>
            <a:r>
              <a:rPr lang="tr-TR" sz="3600" dirty="0"/>
              <a:t>uygun olarak süreçlerin tutarlı, geçerli, güvenilir, </a:t>
            </a:r>
            <a:r>
              <a:rPr lang="tr-TR" sz="3600" dirty="0" smtClean="0"/>
              <a:t>tarafsız Enfeksiyon </a:t>
            </a:r>
            <a:r>
              <a:rPr lang="tr-TR" sz="3600" dirty="0"/>
              <a:t>Önleme ve Kontrol </a:t>
            </a:r>
            <a:r>
              <a:rPr lang="tr-TR" sz="3600" dirty="0" smtClean="0"/>
              <a:t>Kılavuzu bir </a:t>
            </a:r>
            <a:r>
              <a:rPr lang="tr-TR" sz="3600" dirty="0"/>
              <a:t>anlayışla sürdürülmesi için  belgelendirme programı uygulanmaktadır.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452"/>
            <a:ext cx="1252023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269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tr-TR" dirty="0">
                <a:latin typeface="Arial Black" panose="020B0A04020102020204" pitchFamily="34" charset="0"/>
                <a:cs typeface="Aharoni" panose="02010803020104030203" pitchFamily="2" charset="-79"/>
              </a:rPr>
              <a:t>OKULUM TEMİZ BELGESİ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311052"/>
            <a:ext cx="9131176" cy="5502324"/>
          </a:xfrm>
        </p:spPr>
        <p:txBody>
          <a:bodyPr/>
          <a:lstStyle/>
          <a:p>
            <a:r>
              <a:rPr lang="tr-TR" sz="4000" dirty="0"/>
              <a:t>2024-2025 eğitim öğretim yılı hazırlıkları kapsamında, eğitim kurumlarında enfeksiyon </a:t>
            </a:r>
            <a:r>
              <a:rPr lang="tr-TR" sz="4000" dirty="0" smtClean="0"/>
              <a:t>risklerinin yönetilmesi</a:t>
            </a:r>
            <a:r>
              <a:rPr lang="tr-TR" sz="4000" dirty="0"/>
              <a:t>, temizlik ve hijyen ile ilgili kaynakların ve süreçlerin planlaması ile "Okulum Temiz" </a:t>
            </a:r>
            <a:r>
              <a:rPr lang="tr-TR" sz="4000" dirty="0" smtClean="0"/>
              <a:t>belge yenileme </a:t>
            </a:r>
            <a:r>
              <a:rPr lang="tr-TR" sz="4000" dirty="0"/>
              <a:t>sertifikasyon süreçlerinin aşağıda yer alan esaslara uygun yürütülmesi </a:t>
            </a:r>
            <a:r>
              <a:rPr lang="tr-TR" sz="4000" dirty="0" smtClean="0"/>
              <a:t>sağlanacaktır. </a:t>
            </a:r>
            <a:endParaRPr lang="tr-TR" sz="4000" dirty="0"/>
          </a:p>
          <a:p>
            <a:endParaRPr lang="tr-TR" sz="4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452"/>
            <a:ext cx="1252023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4925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r-TR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      OKULUM TEMİZ BELGESİ</a:t>
            </a:r>
            <a:endParaRPr lang="tr-TR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1" y="1124744"/>
            <a:ext cx="9144000" cy="5733256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1" y="188640"/>
            <a:ext cx="1252023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544572"/>
            <a:ext cx="3191351" cy="4493507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564904"/>
            <a:ext cx="3738266" cy="218065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6783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r-TR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      OKULUM TEMİZ BELGESİ</a:t>
            </a:r>
            <a:endParaRPr lang="tr-TR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pPr marL="0" lvl="0" indent="0" defTabSz="457200"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None/>
            </a:pPr>
            <a:endParaRPr lang="tr-TR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defTabSz="457200"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None/>
            </a:pP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Okulum Temiz Belgesi» için, </a:t>
            </a:r>
            <a:r>
              <a:rPr lang="tr-TR" sz="2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Resmi okullarımız Milli Eğitim Bakanlığına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 okullarımız ise TSE'ye </a:t>
            </a:r>
            <a:r>
              <a:rPr lang="tr-T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başvurmaktadır 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Başvuru 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sonrasında Bakanlıkça yetkilendirilen Müdürlüğümüz İSGB bünyesindeki görevlendirilen İÇ TETKİKÇİLER  tarafından bu okullar yerinde denetlenip kontrol ve belgelendirmesi yapacaktır. Okulun büyüklüğüne göre denetimler, azami 2 günde tamamlanacaktır. Denetimden başarıyla geçen okullara aynı hafta içinde İl Müdürlüğümüz tarafından 'Okulum Temiz Belgesi‘ verilecektir. </a:t>
            </a:r>
            <a:r>
              <a:rPr 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Belge sayesinde çocuklarımız, hijyen şartları en üst seviyeye taşınmış, salgına karşı tedbirlerini almış, güvenli ortamlarda eğitim-öğretim hayatına devam edecektir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1" y="188640"/>
            <a:ext cx="1252023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83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r-TR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      OKULUM TEMİZ BELGESİ</a:t>
            </a:r>
            <a:endParaRPr lang="tr-TR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0" y="1196752"/>
            <a:ext cx="4572000" cy="5328592"/>
          </a:xfrm>
        </p:spPr>
        <p:txBody>
          <a:bodyPr/>
          <a:lstStyle/>
          <a:p>
            <a:endParaRPr lang="tr-TR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belgeyi almak için; Okullarda hijyen ve sanitasyon kalitesinin geliştirilmesi ve ilgili tarafların beklentilerinin karşılanması amacıyla «</a:t>
            </a:r>
            <a:r>
              <a:rPr 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Eğitim Kurumlarında Hijyen Şartlarının Geliştirilmesi, Enfeksiyon Önleme ve Kontrol Kılavuzu»</a:t>
            </a:r>
            <a:r>
              <a:rPr lang="tr-T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belgelendirmeye esas </a:t>
            </a:r>
            <a:r>
              <a:rPr lang="tr-TR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dokümanlar kullanılmaktadır.</a:t>
            </a:r>
            <a:endParaRPr lang="tr-TR" sz="2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1" y="188640"/>
            <a:ext cx="1252023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319808"/>
            <a:ext cx="3887664" cy="522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3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r-TR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      OKULUM TEMİZ BELGESİ</a:t>
            </a:r>
            <a:endParaRPr lang="tr-TR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23841" y="1196752"/>
            <a:ext cx="9120159" cy="5544616"/>
          </a:xfrm>
        </p:spPr>
        <p:txBody>
          <a:bodyPr/>
          <a:lstStyle/>
          <a:p>
            <a:r>
              <a:rPr lang="tr-TR" sz="4100" dirty="0">
                <a:latin typeface="Arial" panose="020B0604020202020204" pitchFamily="34" charset="0"/>
                <a:cs typeface="Arial" panose="020B0604020202020204" pitchFamily="34" charset="0"/>
              </a:rPr>
              <a:t>Okullarımız</a:t>
            </a:r>
            <a:r>
              <a:rPr lang="tr-TR" sz="4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tr-TR" sz="4400" dirty="0"/>
          </a:p>
          <a:p>
            <a:r>
              <a:rPr lang="tr-TR" sz="4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02.09.2024- 15.10.2024 Tarihleri arasında </a:t>
            </a:r>
            <a:endParaRPr lang="tr-TR" sz="4100" b="1" dirty="0">
              <a:solidFill>
                <a:srgbClr val="FF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285750" lvl="0" indent="-285750" algn="ctr" defTabSz="457200"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Char char="•"/>
            </a:pPr>
            <a:r>
              <a:rPr lang="tr-TR" sz="4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http://merkezisgb.meb.gov.tr/belgelendirme </a:t>
            </a:r>
            <a:r>
              <a:rPr lang="tr-TR" sz="4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adresindeki </a:t>
            </a:r>
            <a:r>
              <a:rPr lang="tr-TR" sz="4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«Yönetim Sistemi Belgelendirme </a:t>
            </a:r>
            <a:r>
              <a:rPr lang="tr-TR" sz="4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Portalı</a:t>
            </a:r>
            <a:r>
              <a:rPr lang="tr-TR" sz="4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tr-TR" sz="41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üzerinden </a:t>
            </a:r>
            <a:r>
              <a:rPr lang="tr-TR" sz="4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YENİ TALEP  </a:t>
            </a:r>
            <a:r>
              <a:rPr lang="tr-TR" sz="41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veya ilk başvuru yapacaktır.</a:t>
            </a:r>
            <a:endParaRPr lang="tr-T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1" y="188640"/>
            <a:ext cx="1252023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09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591</Words>
  <Application>Microsoft Office PowerPoint</Application>
  <PresentationFormat>Ekran Gösterisi (4:3)</PresentationFormat>
  <Paragraphs>65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19</vt:i4>
      </vt:variant>
    </vt:vector>
  </HeadingPairs>
  <TitlesOfParts>
    <vt:vector size="26" baseType="lpstr">
      <vt:lpstr>Aharoni</vt:lpstr>
      <vt:lpstr>Arial</vt:lpstr>
      <vt:lpstr>Arial Black</vt:lpstr>
      <vt:lpstr>Calibri</vt:lpstr>
      <vt:lpstr>Corbel</vt:lpstr>
      <vt:lpstr>Ofis Teması</vt:lpstr>
      <vt:lpstr>Özel Tasarım</vt:lpstr>
      <vt:lpstr>      OKULUM TEMİZ BELGESİ</vt:lpstr>
      <vt:lpstr>OKULUM TEMİZ BELGESİ</vt:lpstr>
      <vt:lpstr>OKULUM TEMİZ BELGESİ</vt:lpstr>
      <vt:lpstr>OKULUM TEMİZ BELGESİ</vt:lpstr>
      <vt:lpstr>OKULUM TEMİZ BELGESİ</vt:lpstr>
      <vt:lpstr>      OKULUM TEMİZ BELGESİ</vt:lpstr>
      <vt:lpstr>      OKULUM TEMİZ BELGESİ</vt:lpstr>
      <vt:lpstr>      OKULUM TEMİZ BELGESİ</vt:lpstr>
      <vt:lpstr>      OKULUM TEMİZ BELGESİ</vt:lpstr>
      <vt:lpstr>      OKULUM TEMİZ BELGESİ</vt:lpstr>
      <vt:lpstr>OKULUM TEMİZ BELGESİ</vt:lpstr>
      <vt:lpstr>      OKULUM TEMİZ BELGESİ</vt:lpstr>
      <vt:lpstr>      OKULUM TEMİZ BELGESİ</vt:lpstr>
      <vt:lpstr>      OKULUM TEMİZ BELGESİ</vt:lpstr>
      <vt:lpstr>      OKULUM TEMİZ BELGESİ</vt:lpstr>
      <vt:lpstr>OKULUM TEMİZ BELGESİ</vt:lpstr>
      <vt:lpstr>PowerPoint Sunusu</vt:lpstr>
      <vt:lpstr>      OKULUM TEMİZ BELGESİ</vt:lpstr>
      <vt:lpstr>      OKULUM TEMİZ BELGESİ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MesutKORKMAZ</dc:creator>
  <cp:lastModifiedBy>MesutKORKMAZ</cp:lastModifiedBy>
  <cp:revision>35</cp:revision>
  <dcterms:created xsi:type="dcterms:W3CDTF">2022-07-29T06:46:56Z</dcterms:created>
  <dcterms:modified xsi:type="dcterms:W3CDTF">2024-08-06T06:49:49Z</dcterms:modified>
</cp:coreProperties>
</file>